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65" r:id="rId2"/>
    <p:sldId id="266" r:id="rId3"/>
    <p:sldId id="267" r:id="rId4"/>
    <p:sldId id="268" r:id="rId5"/>
    <p:sldId id="269" r:id="rId6"/>
    <p:sldId id="270" r:id="rId7"/>
    <p:sldId id="271" r:id="rId8"/>
    <p:sldId id="272" r:id="rId9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1DB43"/>
    <a:srgbClr val="F49784"/>
    <a:srgbClr val="A24A0E"/>
    <a:srgbClr val="DC9356"/>
    <a:srgbClr val="E3A979"/>
    <a:srgbClr val="3660AC"/>
    <a:srgbClr val="668C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7EF5DE-71CF-4036-852F-3BC6F6EDB152}" type="datetimeFigureOut">
              <a:rPr lang="es-MX" smtClean="0"/>
              <a:t>08/09/2026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E3E4E0-F2B2-4711-89B6-316233D864C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860183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E3E4E0-F2B2-4711-89B6-316233D864CD}" type="slidenum">
              <a:rPr lang="es-MX" smtClean="0"/>
              <a:t>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603879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E3E4E0-F2B2-4711-89B6-316233D864CD}" type="slidenum">
              <a:rPr lang="es-MX" smtClean="0"/>
              <a:t>2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644366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E3E4E0-F2B2-4711-89B6-316233D864CD}" type="slidenum">
              <a:rPr lang="es-MX" smtClean="0"/>
              <a:t>3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78176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E3E4E0-F2B2-4711-89B6-316233D864CD}" type="slidenum">
              <a:rPr lang="es-MX" smtClean="0"/>
              <a:t>4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571960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E3E4E0-F2B2-4711-89B6-316233D864CD}" type="slidenum">
              <a:rPr lang="es-MX" smtClean="0"/>
              <a:t>5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597127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E3E4E0-F2B2-4711-89B6-316233D864CD}" type="slidenum">
              <a:rPr lang="es-MX" smtClean="0"/>
              <a:t>6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237623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E3E4E0-F2B2-4711-89B6-316233D864CD}" type="slidenum">
              <a:rPr lang="es-MX" smtClean="0"/>
              <a:t>7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904454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E3E4E0-F2B2-4711-89B6-316233D864CD}" type="slidenum">
              <a:rPr lang="es-MX" smtClean="0"/>
              <a:t>8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615754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EFF0DD-C814-4905-9870-CCE1279FFE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07D74C2-4892-4271-B978-38C1E3282D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AFE27F2-8F46-4CFD-BE03-56DF9CC152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6DA05-6B7F-4F11-89BF-E6E8FA459706}" type="datetimeFigureOut">
              <a:rPr lang="es-MX" smtClean="0"/>
              <a:t>08/09/2026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31230BE-3D6A-4FD9-BA3B-9FD8496574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3171A06-889D-4302-823F-B2A6374E0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9FC5F-2B39-4E15-AE09-B3CF9348F31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692857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575911-73F6-4654-9183-3C1CEB7D0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F4DDF42-489E-4A34-A82B-EAD16E781C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354DCD8-B822-4DA2-AACC-0669FE9C32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6DA05-6B7F-4F11-89BF-E6E8FA459706}" type="datetimeFigureOut">
              <a:rPr lang="es-MX" smtClean="0"/>
              <a:t>08/09/2026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ED27580-21ED-44CC-9570-0C0218D8D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54DEC78-1CF9-49F8-8690-020CA2DB27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9FC5F-2B39-4E15-AE09-B3CF9348F31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79054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E577F4-59FB-4FDA-8F5B-8289382250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980ECFD-882A-4C63-A6C8-3866AF7A09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F572855-A963-4AFA-A0F2-B084015CE3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6DA05-6B7F-4F11-89BF-E6E8FA459706}" type="datetimeFigureOut">
              <a:rPr lang="es-MX" smtClean="0"/>
              <a:t>08/09/2026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E0755BE-E60C-4389-8F2A-F988E50FC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8E063E2-09B0-429E-B741-C73E286D8A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9FC5F-2B39-4E15-AE09-B3CF9348F31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940942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5D8678-C821-4936-A569-4DEF6CB5AF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D16C085-098F-4E44-95A3-21E9257E85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53B2AEB-B44C-48BE-A94E-67FB08A1B5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5AD8D02-5781-4631-BD22-6730F81418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6DA05-6B7F-4F11-89BF-E6E8FA459706}" type="datetimeFigureOut">
              <a:rPr lang="es-MX" smtClean="0"/>
              <a:t>08/09/2026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5C32F9B-5A49-4440-861A-02B911E5FD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2D2D87E-BC12-46B0-A6B4-DE212AA5B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9FC5F-2B39-4E15-AE09-B3CF9348F31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567548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2877D50-77D1-434C-B488-861514F237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7514655-57C9-4721-8F32-4E501F748E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4F80ED3-6BC5-4827-8A2D-95A896805E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11E5734-2E5C-4DE9-8588-B4D071E77B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82A78914-C373-4065-8565-329E9499D2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1F1A398-96B0-4C51-86C4-A36A95336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6DA05-6B7F-4F11-89BF-E6E8FA459706}" type="datetimeFigureOut">
              <a:rPr lang="es-MX" smtClean="0"/>
              <a:t>08/09/2026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0A96FF5B-E8DF-446C-BEB1-9BC1061F80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D1AF68E-CF44-4918-9CB2-039122854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9FC5F-2B39-4E15-AE09-B3CF9348F31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502878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F4264E-2A5B-4B99-9885-407D82D8BA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7E25572-7A53-4374-86C9-108B06C71E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6DA05-6B7F-4F11-89BF-E6E8FA459706}" type="datetimeFigureOut">
              <a:rPr lang="es-MX" smtClean="0"/>
              <a:t>08/09/2026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35FA55C-3195-4244-8456-B0A075C276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C58F4E3-CE94-4829-83DF-2695B3C0E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9FC5F-2B39-4E15-AE09-B3CF9348F31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27938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05FA4A6D-4600-4EB2-9BC5-77BFA182FB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6DA05-6B7F-4F11-89BF-E6E8FA459706}" type="datetimeFigureOut">
              <a:rPr lang="es-MX" smtClean="0"/>
              <a:t>08/09/2026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9FE68F8-2F58-45DD-871B-29A471D70F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1C5F07F-0C00-4E2E-9567-E933C6B616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9FC5F-2B39-4E15-AE09-B3CF9348F31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434425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A9AB36-97A0-4F43-B2FC-AC13B3AC4A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3B026E1-A6FE-4AE3-B06A-E0D70F2727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2E7211C-43EB-483C-82B1-F08AE6B7A9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4D325E3-8502-4D36-B44B-C141C0015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6DA05-6B7F-4F11-89BF-E6E8FA459706}" type="datetimeFigureOut">
              <a:rPr lang="es-MX" smtClean="0"/>
              <a:t>08/09/2026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4064863-42F2-481E-ADC0-3889150484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FEC1359-BEF4-42B9-8B43-8A351BA94A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9FC5F-2B39-4E15-AE09-B3CF9348F31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741946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5C98DA-A417-4650-B148-9A87C447B7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2A7E6AD-FE8A-4EEF-B9AE-E9F17BCF4A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9BE1D79-B781-47A4-BA7C-8BB510FC62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967E8B3-74C5-49D3-A984-9693693A69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6DA05-6B7F-4F11-89BF-E6E8FA459706}" type="datetimeFigureOut">
              <a:rPr lang="es-MX" smtClean="0"/>
              <a:t>08/09/2026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9CFE164-A990-4F2B-BB8B-078E342D1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8050D35-60C2-43DB-82BF-E078DD9B0E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9FC5F-2B39-4E15-AE09-B3CF9348F31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546934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81B826-AF12-45BC-842E-8E58D2E612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CFA26D9-F0EC-4CEB-A41A-85AEDC18CB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D3D2B53-07D6-45B7-86A7-B8AB008D85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6DA05-6B7F-4F11-89BF-E6E8FA459706}" type="datetimeFigureOut">
              <a:rPr lang="es-MX" smtClean="0"/>
              <a:t>08/09/2026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131429A-6C93-4049-B6A6-713E8991A6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337CACC-E3A9-4849-8C22-6B06F284A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9FC5F-2B39-4E15-AE09-B3CF9348F31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629715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E4B97E5-2193-45D2-955F-5134992EC9C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930793A-FF4F-4ACF-8D12-07B71C7EBC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5EFED5C-6F5D-4190-9CC9-F66CA05379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6DA05-6B7F-4F11-89BF-E6E8FA459706}" type="datetimeFigureOut">
              <a:rPr lang="es-MX" smtClean="0"/>
              <a:t>08/09/2026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2BAB03D-9090-4866-87E9-65F1ED985E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3EB0C92-E098-4159-983B-8548A36E7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9FC5F-2B39-4E15-AE09-B3CF9348F31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930071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114A1B64-DC69-4C96-934D-0152FC5A40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3CCCFFF-0E6C-43FC-9156-09A2CBA4FA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5EDFF95-E6A3-4759-98DD-B8230C51E1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C6DA05-6B7F-4F11-89BF-E6E8FA459706}" type="datetimeFigureOut">
              <a:rPr lang="es-MX" smtClean="0"/>
              <a:t>08/09/2026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C55B3A-0C3C-466C-8EC4-A18764BFC2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210FED5-F10C-4047-8753-6ED1BCFC10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39FC5F-2B39-4E15-AE09-B3CF9348F31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65240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29978C97-ED0B-464B-86DE-54A446150924}"/>
              </a:ext>
            </a:extLst>
          </p:cNvPr>
          <p:cNvSpPr/>
          <p:nvPr/>
        </p:nvSpPr>
        <p:spPr>
          <a:xfrm>
            <a:off x="257688" y="134488"/>
            <a:ext cx="1143554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s-MX" sz="36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venir Next LT Pro" panose="020B0504020202020204" pitchFamily="34" charset="0"/>
              </a:rPr>
              <a:t>Cómo nos llegó la Biblia  -</a:t>
            </a:r>
            <a:r>
              <a:rPr lang="es-MX" sz="28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venir Next LT Pro" panose="020B0504020202020204" pitchFamily="34" charset="0"/>
              </a:rPr>
              <a:t>Las Escrituras hebreas.</a:t>
            </a:r>
            <a:endParaRPr lang="es-MX" sz="3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Avenir Next LT Pro" panose="020B050402020202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8027148-5C38-463E-92C8-03CCFB263885}"/>
              </a:ext>
            </a:extLst>
          </p:cNvPr>
          <p:cNvSpPr txBox="1"/>
          <p:nvPr/>
        </p:nvSpPr>
        <p:spPr>
          <a:xfrm>
            <a:off x="11017624" y="6434653"/>
            <a:ext cx="9323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i="1" dirty="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</a:rPr>
              <a:t>Lección 2A</a:t>
            </a:r>
          </a:p>
        </p:txBody>
      </p: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ACFE2A21-7794-470E-9B7B-315113EBA83D}"/>
              </a:ext>
            </a:extLst>
          </p:cNvPr>
          <p:cNvCxnSpPr/>
          <p:nvPr/>
        </p:nvCxnSpPr>
        <p:spPr>
          <a:xfrm flipH="1">
            <a:off x="2151533" y="3173469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1CCE7741-13E7-4576-8306-CA801931F0BD}"/>
              </a:ext>
            </a:extLst>
          </p:cNvPr>
          <p:cNvCxnSpPr/>
          <p:nvPr/>
        </p:nvCxnSpPr>
        <p:spPr>
          <a:xfrm flipH="1">
            <a:off x="2178427" y="3249918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8B98F785-E791-4F08-9122-D399A7275778}"/>
              </a:ext>
            </a:extLst>
          </p:cNvPr>
          <p:cNvCxnSpPr/>
          <p:nvPr/>
        </p:nvCxnSpPr>
        <p:spPr>
          <a:xfrm flipH="1">
            <a:off x="2205321" y="3343139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D051B566-EEF3-479E-A92B-C027062E0EA6}"/>
              </a:ext>
            </a:extLst>
          </p:cNvPr>
          <p:cNvCxnSpPr/>
          <p:nvPr/>
        </p:nvCxnSpPr>
        <p:spPr>
          <a:xfrm flipH="1">
            <a:off x="2296329" y="3274497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A1FF9C6D-96AD-45A5-9D96-88DAE39599DA}"/>
              </a:ext>
            </a:extLst>
          </p:cNvPr>
          <p:cNvCxnSpPr/>
          <p:nvPr/>
        </p:nvCxnSpPr>
        <p:spPr>
          <a:xfrm flipH="1">
            <a:off x="2339793" y="3316904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74110781-0EBE-44A0-A833-136F0675FF2E}"/>
              </a:ext>
            </a:extLst>
          </p:cNvPr>
          <p:cNvCxnSpPr/>
          <p:nvPr/>
        </p:nvCxnSpPr>
        <p:spPr>
          <a:xfrm flipH="1">
            <a:off x="2393583" y="3325869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id="{34F1B6C1-3D6F-43CE-BEA9-C318713808A0}"/>
              </a:ext>
            </a:extLst>
          </p:cNvPr>
          <p:cNvCxnSpPr/>
          <p:nvPr/>
        </p:nvCxnSpPr>
        <p:spPr>
          <a:xfrm flipH="1">
            <a:off x="2447373" y="3325869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19">
            <a:extLst>
              <a:ext uri="{FF2B5EF4-FFF2-40B4-BE49-F238E27FC236}">
                <a16:creationId xmlns:a16="http://schemas.microsoft.com/office/drawing/2014/main" id="{1DC18350-4549-4259-972A-5D96F8E94FF2}"/>
              </a:ext>
            </a:extLst>
          </p:cNvPr>
          <p:cNvCxnSpPr/>
          <p:nvPr/>
        </p:nvCxnSpPr>
        <p:spPr>
          <a:xfrm flipH="1">
            <a:off x="4903691" y="3079588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id="{8F066EC7-D515-46EB-AA36-353F862108F3}"/>
              </a:ext>
            </a:extLst>
          </p:cNvPr>
          <p:cNvCxnSpPr/>
          <p:nvPr/>
        </p:nvCxnSpPr>
        <p:spPr>
          <a:xfrm flipH="1">
            <a:off x="4930585" y="3172809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cto 21">
            <a:extLst>
              <a:ext uri="{FF2B5EF4-FFF2-40B4-BE49-F238E27FC236}">
                <a16:creationId xmlns:a16="http://schemas.microsoft.com/office/drawing/2014/main" id="{9DB39FCD-7FA8-4F4E-90BA-29113104BC3A}"/>
              </a:ext>
            </a:extLst>
          </p:cNvPr>
          <p:cNvCxnSpPr/>
          <p:nvPr/>
        </p:nvCxnSpPr>
        <p:spPr>
          <a:xfrm flipH="1">
            <a:off x="5021593" y="3104167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cto 22">
            <a:extLst>
              <a:ext uri="{FF2B5EF4-FFF2-40B4-BE49-F238E27FC236}">
                <a16:creationId xmlns:a16="http://schemas.microsoft.com/office/drawing/2014/main" id="{80779580-9F74-4EC3-8564-4337D706FCF6}"/>
              </a:ext>
            </a:extLst>
          </p:cNvPr>
          <p:cNvCxnSpPr/>
          <p:nvPr/>
        </p:nvCxnSpPr>
        <p:spPr>
          <a:xfrm flipH="1">
            <a:off x="5065057" y="3146574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cto 23">
            <a:extLst>
              <a:ext uri="{FF2B5EF4-FFF2-40B4-BE49-F238E27FC236}">
                <a16:creationId xmlns:a16="http://schemas.microsoft.com/office/drawing/2014/main" id="{AD303093-2F79-4880-B578-BB64329A70FC}"/>
              </a:ext>
            </a:extLst>
          </p:cNvPr>
          <p:cNvCxnSpPr/>
          <p:nvPr/>
        </p:nvCxnSpPr>
        <p:spPr>
          <a:xfrm flipH="1">
            <a:off x="5118847" y="3155539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recto 24">
            <a:extLst>
              <a:ext uri="{FF2B5EF4-FFF2-40B4-BE49-F238E27FC236}">
                <a16:creationId xmlns:a16="http://schemas.microsoft.com/office/drawing/2014/main" id="{16A05264-6C71-4FFE-ADDF-03271625181D}"/>
              </a:ext>
            </a:extLst>
          </p:cNvPr>
          <p:cNvCxnSpPr/>
          <p:nvPr/>
        </p:nvCxnSpPr>
        <p:spPr>
          <a:xfrm flipH="1">
            <a:off x="5172637" y="3155539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cto 25">
            <a:extLst>
              <a:ext uri="{FF2B5EF4-FFF2-40B4-BE49-F238E27FC236}">
                <a16:creationId xmlns:a16="http://schemas.microsoft.com/office/drawing/2014/main" id="{DB5762DB-BDEB-4202-B6E6-A0FC4CD20BE7}"/>
              </a:ext>
            </a:extLst>
          </p:cNvPr>
          <p:cNvCxnSpPr/>
          <p:nvPr/>
        </p:nvCxnSpPr>
        <p:spPr>
          <a:xfrm flipH="1">
            <a:off x="5172632" y="3307939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CuadroTexto 33">
            <a:extLst>
              <a:ext uri="{FF2B5EF4-FFF2-40B4-BE49-F238E27FC236}">
                <a16:creationId xmlns:a16="http://schemas.microsoft.com/office/drawing/2014/main" id="{CFDD32CC-C751-40F2-A40C-53189A3F5A3E}"/>
              </a:ext>
            </a:extLst>
          </p:cNvPr>
          <p:cNvSpPr txBox="1"/>
          <p:nvPr/>
        </p:nvSpPr>
        <p:spPr>
          <a:xfrm>
            <a:off x="5380443" y="2108750"/>
            <a:ext cx="14275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chemeClr val="accent5">
                    <a:lumMod val="75000"/>
                  </a:schemeClr>
                </a:solidFill>
                <a:latin typeface="Avenir Next LT Pro" panose="020B0504020202020204" pitchFamily="34" charset="0"/>
              </a:rPr>
              <a:t>2 a.E.C.</a:t>
            </a:r>
          </a:p>
          <a:p>
            <a:r>
              <a:rPr lang="es-MX" b="1" dirty="0">
                <a:latin typeface="Arial Nova Cond Light" panose="020B0306020202020204" pitchFamily="34" charset="0"/>
              </a:rPr>
              <a:t>Nacimiento de</a:t>
            </a:r>
          </a:p>
          <a:p>
            <a:r>
              <a:rPr lang="es-MX" b="1" dirty="0">
                <a:latin typeface="Arial Nova Cond Light" panose="020B0306020202020204" pitchFamily="34" charset="0"/>
              </a:rPr>
              <a:t>Jesús.</a:t>
            </a:r>
          </a:p>
        </p:txBody>
      </p:sp>
      <p:cxnSp>
        <p:nvCxnSpPr>
          <p:cNvPr id="43" name="Conector recto 42">
            <a:extLst>
              <a:ext uri="{FF2B5EF4-FFF2-40B4-BE49-F238E27FC236}">
                <a16:creationId xmlns:a16="http://schemas.microsoft.com/office/drawing/2014/main" id="{81CF099B-F8AD-4FE1-8FBE-ED7EB870018D}"/>
              </a:ext>
            </a:extLst>
          </p:cNvPr>
          <p:cNvCxnSpPr/>
          <p:nvPr/>
        </p:nvCxnSpPr>
        <p:spPr>
          <a:xfrm flipH="1">
            <a:off x="6358419" y="3158100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ector recto 43">
            <a:extLst>
              <a:ext uri="{FF2B5EF4-FFF2-40B4-BE49-F238E27FC236}">
                <a16:creationId xmlns:a16="http://schemas.microsoft.com/office/drawing/2014/main" id="{E5C79259-31C1-4747-9352-83C70D0FBFCA}"/>
              </a:ext>
            </a:extLst>
          </p:cNvPr>
          <p:cNvCxnSpPr/>
          <p:nvPr/>
        </p:nvCxnSpPr>
        <p:spPr>
          <a:xfrm flipH="1">
            <a:off x="6385313" y="3251321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ector recto 44">
            <a:extLst>
              <a:ext uri="{FF2B5EF4-FFF2-40B4-BE49-F238E27FC236}">
                <a16:creationId xmlns:a16="http://schemas.microsoft.com/office/drawing/2014/main" id="{9DA79CFD-D1C6-4DEF-A8C8-A2263A08BCEB}"/>
              </a:ext>
            </a:extLst>
          </p:cNvPr>
          <p:cNvCxnSpPr/>
          <p:nvPr/>
        </p:nvCxnSpPr>
        <p:spPr>
          <a:xfrm flipH="1">
            <a:off x="6476321" y="3182679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ector recto 45">
            <a:extLst>
              <a:ext uri="{FF2B5EF4-FFF2-40B4-BE49-F238E27FC236}">
                <a16:creationId xmlns:a16="http://schemas.microsoft.com/office/drawing/2014/main" id="{99E65A82-EF1B-490B-80E8-FADA8B6991F5}"/>
              </a:ext>
            </a:extLst>
          </p:cNvPr>
          <p:cNvCxnSpPr/>
          <p:nvPr/>
        </p:nvCxnSpPr>
        <p:spPr>
          <a:xfrm flipH="1">
            <a:off x="6519785" y="3225086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ector recto 46">
            <a:extLst>
              <a:ext uri="{FF2B5EF4-FFF2-40B4-BE49-F238E27FC236}">
                <a16:creationId xmlns:a16="http://schemas.microsoft.com/office/drawing/2014/main" id="{4BE893AB-4863-4EF9-8699-CA9AE37B84C4}"/>
              </a:ext>
            </a:extLst>
          </p:cNvPr>
          <p:cNvCxnSpPr/>
          <p:nvPr/>
        </p:nvCxnSpPr>
        <p:spPr>
          <a:xfrm flipH="1">
            <a:off x="6573575" y="3234051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ector recto 47">
            <a:extLst>
              <a:ext uri="{FF2B5EF4-FFF2-40B4-BE49-F238E27FC236}">
                <a16:creationId xmlns:a16="http://schemas.microsoft.com/office/drawing/2014/main" id="{2772E75C-002E-4100-B06D-4668DEEE2A50}"/>
              </a:ext>
            </a:extLst>
          </p:cNvPr>
          <p:cNvCxnSpPr/>
          <p:nvPr/>
        </p:nvCxnSpPr>
        <p:spPr>
          <a:xfrm flipH="1">
            <a:off x="6627365" y="3234051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Diagrama de flujo: combinar 50">
            <a:extLst>
              <a:ext uri="{FF2B5EF4-FFF2-40B4-BE49-F238E27FC236}">
                <a16:creationId xmlns:a16="http://schemas.microsoft.com/office/drawing/2014/main" id="{A0BD09A6-63CB-4687-9AD7-EB6ADA56753F}"/>
              </a:ext>
            </a:extLst>
          </p:cNvPr>
          <p:cNvSpPr/>
          <p:nvPr/>
        </p:nvSpPr>
        <p:spPr>
          <a:xfrm>
            <a:off x="5741490" y="3046218"/>
            <a:ext cx="304801" cy="258476"/>
          </a:xfrm>
          <a:prstGeom prst="flowChartMerge">
            <a:avLst/>
          </a:prstGeom>
          <a:solidFill>
            <a:srgbClr val="A24A0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FA38FBA0-E586-4521-8646-7699C6673353}"/>
              </a:ext>
            </a:extLst>
          </p:cNvPr>
          <p:cNvGrpSpPr/>
          <p:nvPr/>
        </p:nvGrpSpPr>
        <p:grpSpPr>
          <a:xfrm>
            <a:off x="257688" y="3582568"/>
            <a:ext cx="11611039" cy="133757"/>
            <a:chOff x="257688" y="3582568"/>
            <a:chExt cx="11611039" cy="133757"/>
          </a:xfrm>
        </p:grpSpPr>
        <p:cxnSp>
          <p:nvCxnSpPr>
            <p:cNvPr id="28" name="Conector recto de flecha 27">
              <a:extLst>
                <a:ext uri="{FF2B5EF4-FFF2-40B4-BE49-F238E27FC236}">
                  <a16:creationId xmlns:a16="http://schemas.microsoft.com/office/drawing/2014/main" id="{A785C68F-FC25-42CA-9557-321278EFF289}"/>
                </a:ext>
              </a:extLst>
            </p:cNvPr>
            <p:cNvCxnSpPr/>
            <p:nvPr/>
          </p:nvCxnSpPr>
          <p:spPr>
            <a:xfrm>
              <a:off x="257688" y="3659914"/>
              <a:ext cx="11611039" cy="0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" name="Elipse 2">
              <a:extLst>
                <a:ext uri="{FF2B5EF4-FFF2-40B4-BE49-F238E27FC236}">
                  <a16:creationId xmlns:a16="http://schemas.microsoft.com/office/drawing/2014/main" id="{3518F264-6436-4B49-93B4-BD34AFF50925}"/>
                </a:ext>
              </a:extLst>
            </p:cNvPr>
            <p:cNvSpPr/>
            <p:nvPr/>
          </p:nvSpPr>
          <p:spPr>
            <a:xfrm>
              <a:off x="5833582" y="3582568"/>
              <a:ext cx="131745" cy="133757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</p:spTree>
    <p:extLst>
      <p:ext uri="{BB962C8B-B14F-4D97-AF65-F5344CB8AC3E}">
        <p14:creationId xmlns:p14="http://schemas.microsoft.com/office/powerpoint/2010/main" val="41966559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29978C97-ED0B-464B-86DE-54A446150924}"/>
              </a:ext>
            </a:extLst>
          </p:cNvPr>
          <p:cNvSpPr/>
          <p:nvPr/>
        </p:nvSpPr>
        <p:spPr>
          <a:xfrm>
            <a:off x="257688" y="134488"/>
            <a:ext cx="1143554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s-MX" sz="36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venir Next LT Pro" panose="020B0504020202020204" pitchFamily="34" charset="0"/>
              </a:rPr>
              <a:t>Cómo nos llegó la Biblia  -</a:t>
            </a:r>
            <a:r>
              <a:rPr lang="es-MX" sz="28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venir Next LT Pro" panose="020B0504020202020204" pitchFamily="34" charset="0"/>
              </a:rPr>
              <a:t>Las Escrituras hebreas.</a:t>
            </a:r>
            <a:endParaRPr lang="es-MX" sz="3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Avenir Next LT Pro" panose="020B050402020202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8027148-5C38-463E-92C8-03CCFB263885}"/>
              </a:ext>
            </a:extLst>
          </p:cNvPr>
          <p:cNvSpPr txBox="1"/>
          <p:nvPr/>
        </p:nvSpPr>
        <p:spPr>
          <a:xfrm>
            <a:off x="11017624" y="6434653"/>
            <a:ext cx="9323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i="1" dirty="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</a:rPr>
              <a:t>Lección 2A</a:t>
            </a: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E6852D0F-29DA-4279-86E1-760F42821076}"/>
              </a:ext>
            </a:extLst>
          </p:cNvPr>
          <p:cNvGrpSpPr/>
          <p:nvPr/>
        </p:nvGrpSpPr>
        <p:grpSpPr>
          <a:xfrm>
            <a:off x="309414" y="1018234"/>
            <a:ext cx="2106711" cy="2300318"/>
            <a:chOff x="309414" y="1018234"/>
            <a:chExt cx="2106711" cy="2300318"/>
          </a:xfrm>
        </p:grpSpPr>
        <p:sp>
          <p:nvSpPr>
            <p:cNvPr id="6" name="Diagrama de flujo: combinar 5">
              <a:extLst>
                <a:ext uri="{FF2B5EF4-FFF2-40B4-BE49-F238E27FC236}">
                  <a16:creationId xmlns:a16="http://schemas.microsoft.com/office/drawing/2014/main" id="{7B852747-C558-42A9-B30C-D691E9DAA007}"/>
                </a:ext>
              </a:extLst>
            </p:cNvPr>
            <p:cNvSpPr/>
            <p:nvPr/>
          </p:nvSpPr>
          <p:spPr>
            <a:xfrm>
              <a:off x="868216" y="3060076"/>
              <a:ext cx="304801" cy="258476"/>
            </a:xfrm>
            <a:prstGeom prst="flowChartMerge">
              <a:avLst/>
            </a:prstGeom>
            <a:solidFill>
              <a:srgbClr val="A24A0E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8" name="CuadroTexto 7">
              <a:extLst>
                <a:ext uri="{FF2B5EF4-FFF2-40B4-BE49-F238E27FC236}">
                  <a16:creationId xmlns:a16="http://schemas.microsoft.com/office/drawing/2014/main" id="{D37399C0-A250-43A2-974A-BF14A48F9C0B}"/>
                </a:ext>
              </a:extLst>
            </p:cNvPr>
            <p:cNvSpPr txBox="1"/>
            <p:nvPr/>
          </p:nvSpPr>
          <p:spPr>
            <a:xfrm>
              <a:off x="309414" y="1018234"/>
              <a:ext cx="2106711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b="1" dirty="0">
                  <a:solidFill>
                    <a:schemeClr val="accent5">
                      <a:lumMod val="75000"/>
                    </a:schemeClr>
                  </a:solidFill>
                  <a:latin typeface="Avenir Next LT Pro" panose="020B0504020202020204" pitchFamily="34" charset="0"/>
                </a:rPr>
                <a:t>1473 a.E.C.</a:t>
              </a:r>
            </a:p>
            <a:p>
              <a:r>
                <a:rPr lang="es-MX" b="1" dirty="0">
                  <a:latin typeface="Arial Nova Cond Light" panose="020B0306020202020204" pitchFamily="34" charset="0"/>
                </a:rPr>
                <a:t>Jehová encarga a los </a:t>
              </a:r>
              <a:r>
                <a:rPr lang="es-MX" b="1" dirty="0">
                  <a:solidFill>
                    <a:srgbClr val="C00000"/>
                  </a:solidFill>
                  <a:latin typeface="Arial Nova Cond Light" panose="020B0306020202020204" pitchFamily="34" charset="0"/>
                </a:rPr>
                <a:t>levitas</a:t>
              </a:r>
              <a:r>
                <a:rPr lang="es-MX" b="1" dirty="0">
                  <a:latin typeface="Arial Nova Cond Light" panose="020B0306020202020204" pitchFamily="34" charset="0"/>
                </a:rPr>
                <a:t> que conserven el libro de la Ley.</a:t>
              </a:r>
            </a:p>
            <a:p>
              <a:r>
                <a:rPr lang="es-MX" b="1" dirty="0">
                  <a:latin typeface="Arial Nova Cond Light" panose="020B0306020202020204" pitchFamily="34" charset="0"/>
                </a:rPr>
                <a:t>Ordena a los </a:t>
              </a:r>
              <a:r>
                <a:rPr lang="es-MX" b="1" dirty="0">
                  <a:solidFill>
                    <a:srgbClr val="C00000"/>
                  </a:solidFill>
                  <a:latin typeface="Arial Nova Cond Light" panose="020B0306020202020204" pitchFamily="34" charset="0"/>
                </a:rPr>
                <a:t>reyes</a:t>
              </a:r>
              <a:r>
                <a:rPr lang="es-MX" b="1" dirty="0">
                  <a:latin typeface="Arial Nova Cond Light" panose="020B0306020202020204" pitchFamily="34" charset="0"/>
                </a:rPr>
                <a:t> hagan copias de la Ley. (Deut. 17:18; 31:26)</a:t>
              </a:r>
            </a:p>
          </p:txBody>
        </p:sp>
      </p:grp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ACFE2A21-7794-470E-9B7B-315113EBA83D}"/>
              </a:ext>
            </a:extLst>
          </p:cNvPr>
          <p:cNvCxnSpPr/>
          <p:nvPr/>
        </p:nvCxnSpPr>
        <p:spPr>
          <a:xfrm flipH="1">
            <a:off x="2151533" y="3173469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1CCE7741-13E7-4576-8306-CA801931F0BD}"/>
              </a:ext>
            </a:extLst>
          </p:cNvPr>
          <p:cNvCxnSpPr/>
          <p:nvPr/>
        </p:nvCxnSpPr>
        <p:spPr>
          <a:xfrm flipH="1">
            <a:off x="2178427" y="3249918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8B98F785-E791-4F08-9122-D399A7275778}"/>
              </a:ext>
            </a:extLst>
          </p:cNvPr>
          <p:cNvCxnSpPr/>
          <p:nvPr/>
        </p:nvCxnSpPr>
        <p:spPr>
          <a:xfrm flipH="1">
            <a:off x="2205321" y="3343139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D051B566-EEF3-479E-A92B-C027062E0EA6}"/>
              </a:ext>
            </a:extLst>
          </p:cNvPr>
          <p:cNvCxnSpPr/>
          <p:nvPr/>
        </p:nvCxnSpPr>
        <p:spPr>
          <a:xfrm flipH="1">
            <a:off x="2296329" y="3274497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A1FF9C6D-96AD-45A5-9D96-88DAE39599DA}"/>
              </a:ext>
            </a:extLst>
          </p:cNvPr>
          <p:cNvCxnSpPr/>
          <p:nvPr/>
        </p:nvCxnSpPr>
        <p:spPr>
          <a:xfrm flipH="1">
            <a:off x="2339793" y="3316904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74110781-0EBE-44A0-A833-136F0675FF2E}"/>
              </a:ext>
            </a:extLst>
          </p:cNvPr>
          <p:cNvCxnSpPr/>
          <p:nvPr/>
        </p:nvCxnSpPr>
        <p:spPr>
          <a:xfrm flipH="1">
            <a:off x="2393583" y="3325869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id="{34F1B6C1-3D6F-43CE-BEA9-C318713808A0}"/>
              </a:ext>
            </a:extLst>
          </p:cNvPr>
          <p:cNvCxnSpPr/>
          <p:nvPr/>
        </p:nvCxnSpPr>
        <p:spPr>
          <a:xfrm flipH="1">
            <a:off x="2447373" y="3325869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19">
            <a:extLst>
              <a:ext uri="{FF2B5EF4-FFF2-40B4-BE49-F238E27FC236}">
                <a16:creationId xmlns:a16="http://schemas.microsoft.com/office/drawing/2014/main" id="{1DC18350-4549-4259-972A-5D96F8E94FF2}"/>
              </a:ext>
            </a:extLst>
          </p:cNvPr>
          <p:cNvCxnSpPr/>
          <p:nvPr/>
        </p:nvCxnSpPr>
        <p:spPr>
          <a:xfrm flipH="1">
            <a:off x="4903691" y="3079588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id="{8F066EC7-D515-46EB-AA36-353F862108F3}"/>
              </a:ext>
            </a:extLst>
          </p:cNvPr>
          <p:cNvCxnSpPr/>
          <p:nvPr/>
        </p:nvCxnSpPr>
        <p:spPr>
          <a:xfrm flipH="1">
            <a:off x="4930585" y="3172809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cto 21">
            <a:extLst>
              <a:ext uri="{FF2B5EF4-FFF2-40B4-BE49-F238E27FC236}">
                <a16:creationId xmlns:a16="http://schemas.microsoft.com/office/drawing/2014/main" id="{9DB39FCD-7FA8-4F4E-90BA-29113104BC3A}"/>
              </a:ext>
            </a:extLst>
          </p:cNvPr>
          <p:cNvCxnSpPr/>
          <p:nvPr/>
        </p:nvCxnSpPr>
        <p:spPr>
          <a:xfrm flipH="1">
            <a:off x="5021593" y="3104167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cto 22">
            <a:extLst>
              <a:ext uri="{FF2B5EF4-FFF2-40B4-BE49-F238E27FC236}">
                <a16:creationId xmlns:a16="http://schemas.microsoft.com/office/drawing/2014/main" id="{80779580-9F74-4EC3-8564-4337D706FCF6}"/>
              </a:ext>
            </a:extLst>
          </p:cNvPr>
          <p:cNvCxnSpPr/>
          <p:nvPr/>
        </p:nvCxnSpPr>
        <p:spPr>
          <a:xfrm flipH="1">
            <a:off x="5065057" y="3146574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cto 23">
            <a:extLst>
              <a:ext uri="{FF2B5EF4-FFF2-40B4-BE49-F238E27FC236}">
                <a16:creationId xmlns:a16="http://schemas.microsoft.com/office/drawing/2014/main" id="{AD303093-2F79-4880-B578-BB64329A70FC}"/>
              </a:ext>
            </a:extLst>
          </p:cNvPr>
          <p:cNvCxnSpPr/>
          <p:nvPr/>
        </p:nvCxnSpPr>
        <p:spPr>
          <a:xfrm flipH="1">
            <a:off x="5118847" y="3155539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recto 24">
            <a:extLst>
              <a:ext uri="{FF2B5EF4-FFF2-40B4-BE49-F238E27FC236}">
                <a16:creationId xmlns:a16="http://schemas.microsoft.com/office/drawing/2014/main" id="{16A05264-6C71-4FFE-ADDF-03271625181D}"/>
              </a:ext>
            </a:extLst>
          </p:cNvPr>
          <p:cNvCxnSpPr/>
          <p:nvPr/>
        </p:nvCxnSpPr>
        <p:spPr>
          <a:xfrm flipH="1">
            <a:off x="5172637" y="3155539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cto 25">
            <a:extLst>
              <a:ext uri="{FF2B5EF4-FFF2-40B4-BE49-F238E27FC236}">
                <a16:creationId xmlns:a16="http://schemas.microsoft.com/office/drawing/2014/main" id="{DB5762DB-BDEB-4202-B6E6-A0FC4CD20BE7}"/>
              </a:ext>
            </a:extLst>
          </p:cNvPr>
          <p:cNvCxnSpPr/>
          <p:nvPr/>
        </p:nvCxnSpPr>
        <p:spPr>
          <a:xfrm flipH="1">
            <a:off x="5172632" y="3307939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CuadroTexto 33">
            <a:extLst>
              <a:ext uri="{FF2B5EF4-FFF2-40B4-BE49-F238E27FC236}">
                <a16:creationId xmlns:a16="http://schemas.microsoft.com/office/drawing/2014/main" id="{CFDD32CC-C751-40F2-A40C-53189A3F5A3E}"/>
              </a:ext>
            </a:extLst>
          </p:cNvPr>
          <p:cNvSpPr txBox="1"/>
          <p:nvPr/>
        </p:nvSpPr>
        <p:spPr>
          <a:xfrm>
            <a:off x="5380443" y="2108750"/>
            <a:ext cx="14275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chemeClr val="accent5">
                    <a:lumMod val="75000"/>
                  </a:schemeClr>
                </a:solidFill>
                <a:latin typeface="Avenir Next LT Pro" panose="020B0504020202020204" pitchFamily="34" charset="0"/>
              </a:rPr>
              <a:t>2 a.E.C.</a:t>
            </a:r>
          </a:p>
          <a:p>
            <a:r>
              <a:rPr lang="es-MX" b="1" dirty="0">
                <a:latin typeface="Arial Nova Cond Light" panose="020B0306020202020204" pitchFamily="34" charset="0"/>
              </a:rPr>
              <a:t>Nacimiento de</a:t>
            </a:r>
          </a:p>
          <a:p>
            <a:r>
              <a:rPr lang="es-MX" b="1" dirty="0">
                <a:latin typeface="Arial Nova Cond Light" panose="020B0306020202020204" pitchFamily="34" charset="0"/>
              </a:rPr>
              <a:t>Jesús.</a:t>
            </a:r>
          </a:p>
        </p:txBody>
      </p:sp>
      <p:cxnSp>
        <p:nvCxnSpPr>
          <p:cNvPr id="37" name="Conector recto 36">
            <a:extLst>
              <a:ext uri="{FF2B5EF4-FFF2-40B4-BE49-F238E27FC236}">
                <a16:creationId xmlns:a16="http://schemas.microsoft.com/office/drawing/2014/main" id="{D59A5385-410E-498E-AD55-8DEDE600C2D2}"/>
              </a:ext>
            </a:extLst>
          </p:cNvPr>
          <p:cNvCxnSpPr>
            <a:cxnSpLocks/>
          </p:cNvCxnSpPr>
          <p:nvPr/>
        </p:nvCxnSpPr>
        <p:spPr>
          <a:xfrm flipV="1">
            <a:off x="988292" y="3493652"/>
            <a:ext cx="2253673" cy="2"/>
          </a:xfrm>
          <a:prstGeom prst="line">
            <a:avLst/>
          </a:prstGeom>
          <a:ln w="1778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43" name="Conector recto 42">
            <a:extLst>
              <a:ext uri="{FF2B5EF4-FFF2-40B4-BE49-F238E27FC236}">
                <a16:creationId xmlns:a16="http://schemas.microsoft.com/office/drawing/2014/main" id="{81CF099B-F8AD-4FE1-8FBE-ED7EB870018D}"/>
              </a:ext>
            </a:extLst>
          </p:cNvPr>
          <p:cNvCxnSpPr/>
          <p:nvPr/>
        </p:nvCxnSpPr>
        <p:spPr>
          <a:xfrm flipH="1">
            <a:off x="6358419" y="3158100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ector recto 43">
            <a:extLst>
              <a:ext uri="{FF2B5EF4-FFF2-40B4-BE49-F238E27FC236}">
                <a16:creationId xmlns:a16="http://schemas.microsoft.com/office/drawing/2014/main" id="{E5C79259-31C1-4747-9352-83C70D0FBFCA}"/>
              </a:ext>
            </a:extLst>
          </p:cNvPr>
          <p:cNvCxnSpPr/>
          <p:nvPr/>
        </p:nvCxnSpPr>
        <p:spPr>
          <a:xfrm flipH="1">
            <a:off x="6385313" y="3251321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ector recto 44">
            <a:extLst>
              <a:ext uri="{FF2B5EF4-FFF2-40B4-BE49-F238E27FC236}">
                <a16:creationId xmlns:a16="http://schemas.microsoft.com/office/drawing/2014/main" id="{9DA79CFD-D1C6-4DEF-A8C8-A2263A08BCEB}"/>
              </a:ext>
            </a:extLst>
          </p:cNvPr>
          <p:cNvCxnSpPr/>
          <p:nvPr/>
        </p:nvCxnSpPr>
        <p:spPr>
          <a:xfrm flipH="1">
            <a:off x="6476321" y="3182679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ector recto 45">
            <a:extLst>
              <a:ext uri="{FF2B5EF4-FFF2-40B4-BE49-F238E27FC236}">
                <a16:creationId xmlns:a16="http://schemas.microsoft.com/office/drawing/2014/main" id="{99E65A82-EF1B-490B-80E8-FADA8B6991F5}"/>
              </a:ext>
            </a:extLst>
          </p:cNvPr>
          <p:cNvCxnSpPr/>
          <p:nvPr/>
        </p:nvCxnSpPr>
        <p:spPr>
          <a:xfrm flipH="1">
            <a:off x="6519785" y="3225086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ector recto 46">
            <a:extLst>
              <a:ext uri="{FF2B5EF4-FFF2-40B4-BE49-F238E27FC236}">
                <a16:creationId xmlns:a16="http://schemas.microsoft.com/office/drawing/2014/main" id="{4BE893AB-4863-4EF9-8699-CA9AE37B84C4}"/>
              </a:ext>
            </a:extLst>
          </p:cNvPr>
          <p:cNvCxnSpPr/>
          <p:nvPr/>
        </p:nvCxnSpPr>
        <p:spPr>
          <a:xfrm flipH="1">
            <a:off x="6573575" y="3234051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ector recto 47">
            <a:extLst>
              <a:ext uri="{FF2B5EF4-FFF2-40B4-BE49-F238E27FC236}">
                <a16:creationId xmlns:a16="http://schemas.microsoft.com/office/drawing/2014/main" id="{2772E75C-002E-4100-B06D-4668DEEE2A50}"/>
              </a:ext>
            </a:extLst>
          </p:cNvPr>
          <p:cNvCxnSpPr/>
          <p:nvPr/>
        </p:nvCxnSpPr>
        <p:spPr>
          <a:xfrm flipH="1">
            <a:off x="6627365" y="3234051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ctor recto de flecha 27">
            <a:extLst>
              <a:ext uri="{FF2B5EF4-FFF2-40B4-BE49-F238E27FC236}">
                <a16:creationId xmlns:a16="http://schemas.microsoft.com/office/drawing/2014/main" id="{A785C68F-FC25-42CA-9557-321278EFF289}"/>
              </a:ext>
            </a:extLst>
          </p:cNvPr>
          <p:cNvCxnSpPr/>
          <p:nvPr/>
        </p:nvCxnSpPr>
        <p:spPr>
          <a:xfrm>
            <a:off x="257688" y="3659914"/>
            <a:ext cx="11611039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Diagrama de flujo: combinar 50">
            <a:extLst>
              <a:ext uri="{FF2B5EF4-FFF2-40B4-BE49-F238E27FC236}">
                <a16:creationId xmlns:a16="http://schemas.microsoft.com/office/drawing/2014/main" id="{A0BD09A6-63CB-4687-9AD7-EB6ADA56753F}"/>
              </a:ext>
            </a:extLst>
          </p:cNvPr>
          <p:cNvSpPr/>
          <p:nvPr/>
        </p:nvSpPr>
        <p:spPr>
          <a:xfrm>
            <a:off x="5741490" y="3046218"/>
            <a:ext cx="304801" cy="258476"/>
          </a:xfrm>
          <a:prstGeom prst="flowChartMerge">
            <a:avLst/>
          </a:prstGeom>
          <a:solidFill>
            <a:srgbClr val="A24A0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" name="Elipse 2">
            <a:extLst>
              <a:ext uri="{FF2B5EF4-FFF2-40B4-BE49-F238E27FC236}">
                <a16:creationId xmlns:a16="http://schemas.microsoft.com/office/drawing/2014/main" id="{3518F264-6436-4B49-93B4-BD34AFF50925}"/>
              </a:ext>
            </a:extLst>
          </p:cNvPr>
          <p:cNvSpPr/>
          <p:nvPr/>
        </p:nvSpPr>
        <p:spPr>
          <a:xfrm>
            <a:off x="5833582" y="3582568"/>
            <a:ext cx="131745" cy="133757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20423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29978C97-ED0B-464B-86DE-54A446150924}"/>
              </a:ext>
            </a:extLst>
          </p:cNvPr>
          <p:cNvSpPr/>
          <p:nvPr/>
        </p:nvSpPr>
        <p:spPr>
          <a:xfrm>
            <a:off x="257688" y="134488"/>
            <a:ext cx="1143554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s-MX" sz="36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venir Next LT Pro" panose="020B0504020202020204" pitchFamily="34" charset="0"/>
              </a:rPr>
              <a:t>Cómo nos llegó la Biblia  -</a:t>
            </a:r>
            <a:r>
              <a:rPr lang="es-MX" sz="28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venir Next LT Pro" panose="020B0504020202020204" pitchFamily="34" charset="0"/>
              </a:rPr>
              <a:t>Las Escrituras hebreas.</a:t>
            </a:r>
            <a:endParaRPr lang="es-MX" sz="3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Avenir Next LT Pro" panose="020B050402020202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8027148-5C38-463E-92C8-03CCFB263885}"/>
              </a:ext>
            </a:extLst>
          </p:cNvPr>
          <p:cNvSpPr txBox="1"/>
          <p:nvPr/>
        </p:nvSpPr>
        <p:spPr>
          <a:xfrm>
            <a:off x="11017624" y="6434653"/>
            <a:ext cx="9323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i="1" dirty="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</a:rPr>
              <a:t>Lección 2A</a:t>
            </a:r>
          </a:p>
        </p:txBody>
      </p:sp>
      <p:sp>
        <p:nvSpPr>
          <p:cNvPr id="6" name="Diagrama de flujo: combinar 5">
            <a:extLst>
              <a:ext uri="{FF2B5EF4-FFF2-40B4-BE49-F238E27FC236}">
                <a16:creationId xmlns:a16="http://schemas.microsoft.com/office/drawing/2014/main" id="{7B852747-C558-42A9-B30C-D691E9DAA007}"/>
              </a:ext>
            </a:extLst>
          </p:cNvPr>
          <p:cNvSpPr/>
          <p:nvPr/>
        </p:nvSpPr>
        <p:spPr>
          <a:xfrm>
            <a:off x="868216" y="3060076"/>
            <a:ext cx="304801" cy="258476"/>
          </a:xfrm>
          <a:prstGeom prst="flowChartMerge">
            <a:avLst/>
          </a:prstGeom>
          <a:solidFill>
            <a:srgbClr val="A24A0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D37399C0-A250-43A2-974A-BF14A48F9C0B}"/>
              </a:ext>
            </a:extLst>
          </p:cNvPr>
          <p:cNvSpPr txBox="1"/>
          <p:nvPr/>
        </p:nvSpPr>
        <p:spPr>
          <a:xfrm>
            <a:off x="309414" y="1018234"/>
            <a:ext cx="210671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chemeClr val="accent5">
                    <a:lumMod val="75000"/>
                  </a:schemeClr>
                </a:solidFill>
                <a:latin typeface="Avenir Next LT Pro" panose="020B0504020202020204" pitchFamily="34" charset="0"/>
              </a:rPr>
              <a:t>1473 a.E.C.</a:t>
            </a:r>
          </a:p>
          <a:p>
            <a:r>
              <a:rPr lang="es-MX" b="1" dirty="0">
                <a:latin typeface="Arial Nova Cond Light" panose="020B0306020202020204" pitchFamily="34" charset="0"/>
              </a:rPr>
              <a:t>Jehová encarga a los </a:t>
            </a:r>
            <a:r>
              <a:rPr lang="es-MX" b="1" dirty="0">
                <a:solidFill>
                  <a:srgbClr val="C00000"/>
                </a:solidFill>
                <a:latin typeface="Arial Nova Cond Light" panose="020B0306020202020204" pitchFamily="34" charset="0"/>
              </a:rPr>
              <a:t>levitas</a:t>
            </a:r>
            <a:r>
              <a:rPr lang="es-MX" b="1" dirty="0">
                <a:latin typeface="Arial Nova Cond Light" panose="020B0306020202020204" pitchFamily="34" charset="0"/>
              </a:rPr>
              <a:t> que conserven el libro de la Ley.</a:t>
            </a:r>
          </a:p>
          <a:p>
            <a:r>
              <a:rPr lang="es-MX" b="1" dirty="0">
                <a:latin typeface="Arial Nova Cond Light" panose="020B0306020202020204" pitchFamily="34" charset="0"/>
              </a:rPr>
              <a:t>Ordena a los </a:t>
            </a:r>
            <a:r>
              <a:rPr lang="es-MX" b="1" dirty="0">
                <a:solidFill>
                  <a:srgbClr val="C00000"/>
                </a:solidFill>
                <a:latin typeface="Arial Nova Cond Light" panose="020B0306020202020204" pitchFamily="34" charset="0"/>
              </a:rPr>
              <a:t>reyes</a:t>
            </a:r>
            <a:r>
              <a:rPr lang="es-MX" b="1" dirty="0">
                <a:latin typeface="Arial Nova Cond Light" panose="020B0306020202020204" pitchFamily="34" charset="0"/>
              </a:rPr>
              <a:t> hagan copias de la Ley. (Deut. 17:18; 31:26)</a:t>
            </a: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A17DAA0F-F58B-4EB0-98F2-002C18A6F1EE}"/>
              </a:ext>
            </a:extLst>
          </p:cNvPr>
          <p:cNvGrpSpPr/>
          <p:nvPr/>
        </p:nvGrpSpPr>
        <p:grpSpPr>
          <a:xfrm>
            <a:off x="2447091" y="3954318"/>
            <a:ext cx="1985819" cy="1520872"/>
            <a:chOff x="2447091" y="3954318"/>
            <a:chExt cx="1985819" cy="1520872"/>
          </a:xfrm>
        </p:grpSpPr>
        <p:sp>
          <p:nvSpPr>
            <p:cNvPr id="10" name="Diagrama de flujo: combinar 9">
              <a:extLst>
                <a:ext uri="{FF2B5EF4-FFF2-40B4-BE49-F238E27FC236}">
                  <a16:creationId xmlns:a16="http://schemas.microsoft.com/office/drawing/2014/main" id="{98D1B49F-99B3-40F6-A035-CD4E75C8EAF9}"/>
                </a:ext>
              </a:extLst>
            </p:cNvPr>
            <p:cNvSpPr/>
            <p:nvPr/>
          </p:nvSpPr>
          <p:spPr>
            <a:xfrm rot="10800000">
              <a:off x="3072986" y="3954318"/>
              <a:ext cx="304801" cy="258476"/>
            </a:xfrm>
            <a:prstGeom prst="flowChartMerge">
              <a:avLst/>
            </a:prstGeom>
            <a:solidFill>
              <a:srgbClr val="A24A0E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3884F381-09BC-4CB8-A7E0-2EF524D04FFD}"/>
                </a:ext>
              </a:extLst>
            </p:cNvPr>
            <p:cNvSpPr txBox="1"/>
            <p:nvPr/>
          </p:nvSpPr>
          <p:spPr>
            <a:xfrm>
              <a:off x="2447091" y="4274861"/>
              <a:ext cx="1985819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b="1" dirty="0">
                  <a:solidFill>
                    <a:schemeClr val="accent5">
                      <a:lumMod val="75000"/>
                    </a:schemeClr>
                  </a:solidFill>
                  <a:latin typeface="Avenir Next LT Pro" panose="020B0504020202020204" pitchFamily="34" charset="0"/>
                </a:rPr>
                <a:t>537 a.E.C.</a:t>
              </a:r>
            </a:p>
            <a:p>
              <a:r>
                <a:rPr lang="es-MX" b="1" dirty="0">
                  <a:latin typeface="Arial Nova Cond Light" panose="020B0306020202020204" pitchFamily="34" charset="0"/>
                </a:rPr>
                <a:t>Regreso a Jerusalén del destierro en Babilonia. </a:t>
              </a:r>
            </a:p>
          </p:txBody>
        </p:sp>
      </p:grp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ACFE2A21-7794-470E-9B7B-315113EBA83D}"/>
              </a:ext>
            </a:extLst>
          </p:cNvPr>
          <p:cNvCxnSpPr/>
          <p:nvPr/>
        </p:nvCxnSpPr>
        <p:spPr>
          <a:xfrm flipH="1">
            <a:off x="2151533" y="3173469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1CCE7741-13E7-4576-8306-CA801931F0BD}"/>
              </a:ext>
            </a:extLst>
          </p:cNvPr>
          <p:cNvCxnSpPr/>
          <p:nvPr/>
        </p:nvCxnSpPr>
        <p:spPr>
          <a:xfrm flipH="1">
            <a:off x="2178427" y="3249918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8B98F785-E791-4F08-9122-D399A7275778}"/>
              </a:ext>
            </a:extLst>
          </p:cNvPr>
          <p:cNvCxnSpPr/>
          <p:nvPr/>
        </p:nvCxnSpPr>
        <p:spPr>
          <a:xfrm flipH="1">
            <a:off x="2205321" y="3343139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D051B566-EEF3-479E-A92B-C027062E0EA6}"/>
              </a:ext>
            </a:extLst>
          </p:cNvPr>
          <p:cNvCxnSpPr/>
          <p:nvPr/>
        </p:nvCxnSpPr>
        <p:spPr>
          <a:xfrm flipH="1">
            <a:off x="2296329" y="3274497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A1FF9C6D-96AD-45A5-9D96-88DAE39599DA}"/>
              </a:ext>
            </a:extLst>
          </p:cNvPr>
          <p:cNvCxnSpPr/>
          <p:nvPr/>
        </p:nvCxnSpPr>
        <p:spPr>
          <a:xfrm flipH="1">
            <a:off x="2339793" y="3316904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74110781-0EBE-44A0-A833-136F0675FF2E}"/>
              </a:ext>
            </a:extLst>
          </p:cNvPr>
          <p:cNvCxnSpPr/>
          <p:nvPr/>
        </p:nvCxnSpPr>
        <p:spPr>
          <a:xfrm flipH="1">
            <a:off x="2393583" y="3325869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id="{34F1B6C1-3D6F-43CE-BEA9-C318713808A0}"/>
              </a:ext>
            </a:extLst>
          </p:cNvPr>
          <p:cNvCxnSpPr/>
          <p:nvPr/>
        </p:nvCxnSpPr>
        <p:spPr>
          <a:xfrm flipH="1">
            <a:off x="2447373" y="3325869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19">
            <a:extLst>
              <a:ext uri="{FF2B5EF4-FFF2-40B4-BE49-F238E27FC236}">
                <a16:creationId xmlns:a16="http://schemas.microsoft.com/office/drawing/2014/main" id="{1DC18350-4549-4259-972A-5D96F8E94FF2}"/>
              </a:ext>
            </a:extLst>
          </p:cNvPr>
          <p:cNvCxnSpPr/>
          <p:nvPr/>
        </p:nvCxnSpPr>
        <p:spPr>
          <a:xfrm flipH="1">
            <a:off x="4903691" y="3079588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id="{8F066EC7-D515-46EB-AA36-353F862108F3}"/>
              </a:ext>
            </a:extLst>
          </p:cNvPr>
          <p:cNvCxnSpPr/>
          <p:nvPr/>
        </p:nvCxnSpPr>
        <p:spPr>
          <a:xfrm flipH="1">
            <a:off x="4930585" y="3172809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cto 21">
            <a:extLst>
              <a:ext uri="{FF2B5EF4-FFF2-40B4-BE49-F238E27FC236}">
                <a16:creationId xmlns:a16="http://schemas.microsoft.com/office/drawing/2014/main" id="{9DB39FCD-7FA8-4F4E-90BA-29113104BC3A}"/>
              </a:ext>
            </a:extLst>
          </p:cNvPr>
          <p:cNvCxnSpPr/>
          <p:nvPr/>
        </p:nvCxnSpPr>
        <p:spPr>
          <a:xfrm flipH="1">
            <a:off x="5021593" y="3104167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cto 22">
            <a:extLst>
              <a:ext uri="{FF2B5EF4-FFF2-40B4-BE49-F238E27FC236}">
                <a16:creationId xmlns:a16="http://schemas.microsoft.com/office/drawing/2014/main" id="{80779580-9F74-4EC3-8564-4337D706FCF6}"/>
              </a:ext>
            </a:extLst>
          </p:cNvPr>
          <p:cNvCxnSpPr/>
          <p:nvPr/>
        </p:nvCxnSpPr>
        <p:spPr>
          <a:xfrm flipH="1">
            <a:off x="5065057" y="3146574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cto 23">
            <a:extLst>
              <a:ext uri="{FF2B5EF4-FFF2-40B4-BE49-F238E27FC236}">
                <a16:creationId xmlns:a16="http://schemas.microsoft.com/office/drawing/2014/main" id="{AD303093-2F79-4880-B578-BB64329A70FC}"/>
              </a:ext>
            </a:extLst>
          </p:cNvPr>
          <p:cNvCxnSpPr/>
          <p:nvPr/>
        </p:nvCxnSpPr>
        <p:spPr>
          <a:xfrm flipH="1">
            <a:off x="5118847" y="3155539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recto 24">
            <a:extLst>
              <a:ext uri="{FF2B5EF4-FFF2-40B4-BE49-F238E27FC236}">
                <a16:creationId xmlns:a16="http://schemas.microsoft.com/office/drawing/2014/main" id="{16A05264-6C71-4FFE-ADDF-03271625181D}"/>
              </a:ext>
            </a:extLst>
          </p:cNvPr>
          <p:cNvCxnSpPr/>
          <p:nvPr/>
        </p:nvCxnSpPr>
        <p:spPr>
          <a:xfrm flipH="1">
            <a:off x="5172637" y="3155539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cto 25">
            <a:extLst>
              <a:ext uri="{FF2B5EF4-FFF2-40B4-BE49-F238E27FC236}">
                <a16:creationId xmlns:a16="http://schemas.microsoft.com/office/drawing/2014/main" id="{DB5762DB-BDEB-4202-B6E6-A0FC4CD20BE7}"/>
              </a:ext>
            </a:extLst>
          </p:cNvPr>
          <p:cNvCxnSpPr/>
          <p:nvPr/>
        </p:nvCxnSpPr>
        <p:spPr>
          <a:xfrm flipH="1">
            <a:off x="5172632" y="3307939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CuadroTexto 33">
            <a:extLst>
              <a:ext uri="{FF2B5EF4-FFF2-40B4-BE49-F238E27FC236}">
                <a16:creationId xmlns:a16="http://schemas.microsoft.com/office/drawing/2014/main" id="{CFDD32CC-C751-40F2-A40C-53189A3F5A3E}"/>
              </a:ext>
            </a:extLst>
          </p:cNvPr>
          <p:cNvSpPr txBox="1"/>
          <p:nvPr/>
        </p:nvSpPr>
        <p:spPr>
          <a:xfrm>
            <a:off x="5380443" y="2108750"/>
            <a:ext cx="14275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chemeClr val="accent5">
                    <a:lumMod val="75000"/>
                  </a:schemeClr>
                </a:solidFill>
                <a:latin typeface="Avenir Next LT Pro" panose="020B0504020202020204" pitchFamily="34" charset="0"/>
              </a:rPr>
              <a:t>2 a.E.C.</a:t>
            </a:r>
          </a:p>
          <a:p>
            <a:r>
              <a:rPr lang="es-MX" b="1" dirty="0">
                <a:latin typeface="Arial Nova Cond Light" panose="020B0306020202020204" pitchFamily="34" charset="0"/>
              </a:rPr>
              <a:t>Nacimiento de</a:t>
            </a:r>
          </a:p>
          <a:p>
            <a:r>
              <a:rPr lang="es-MX" b="1" dirty="0">
                <a:latin typeface="Arial Nova Cond Light" panose="020B0306020202020204" pitchFamily="34" charset="0"/>
              </a:rPr>
              <a:t>Jesús.</a:t>
            </a:r>
          </a:p>
        </p:txBody>
      </p:sp>
      <p:cxnSp>
        <p:nvCxnSpPr>
          <p:cNvPr id="37" name="Conector recto 36">
            <a:extLst>
              <a:ext uri="{FF2B5EF4-FFF2-40B4-BE49-F238E27FC236}">
                <a16:creationId xmlns:a16="http://schemas.microsoft.com/office/drawing/2014/main" id="{D59A5385-410E-498E-AD55-8DEDE600C2D2}"/>
              </a:ext>
            </a:extLst>
          </p:cNvPr>
          <p:cNvCxnSpPr>
            <a:cxnSpLocks/>
          </p:cNvCxnSpPr>
          <p:nvPr/>
        </p:nvCxnSpPr>
        <p:spPr>
          <a:xfrm flipV="1">
            <a:off x="988292" y="3493652"/>
            <a:ext cx="2253673" cy="2"/>
          </a:xfrm>
          <a:prstGeom prst="line">
            <a:avLst/>
          </a:prstGeom>
          <a:ln w="1778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43" name="Conector recto 42">
            <a:extLst>
              <a:ext uri="{FF2B5EF4-FFF2-40B4-BE49-F238E27FC236}">
                <a16:creationId xmlns:a16="http://schemas.microsoft.com/office/drawing/2014/main" id="{81CF099B-F8AD-4FE1-8FBE-ED7EB870018D}"/>
              </a:ext>
            </a:extLst>
          </p:cNvPr>
          <p:cNvCxnSpPr/>
          <p:nvPr/>
        </p:nvCxnSpPr>
        <p:spPr>
          <a:xfrm flipH="1">
            <a:off x="6358419" y="3158100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ector recto 43">
            <a:extLst>
              <a:ext uri="{FF2B5EF4-FFF2-40B4-BE49-F238E27FC236}">
                <a16:creationId xmlns:a16="http://schemas.microsoft.com/office/drawing/2014/main" id="{E5C79259-31C1-4747-9352-83C70D0FBFCA}"/>
              </a:ext>
            </a:extLst>
          </p:cNvPr>
          <p:cNvCxnSpPr/>
          <p:nvPr/>
        </p:nvCxnSpPr>
        <p:spPr>
          <a:xfrm flipH="1">
            <a:off x="6385313" y="3251321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ector recto 44">
            <a:extLst>
              <a:ext uri="{FF2B5EF4-FFF2-40B4-BE49-F238E27FC236}">
                <a16:creationId xmlns:a16="http://schemas.microsoft.com/office/drawing/2014/main" id="{9DA79CFD-D1C6-4DEF-A8C8-A2263A08BCEB}"/>
              </a:ext>
            </a:extLst>
          </p:cNvPr>
          <p:cNvCxnSpPr/>
          <p:nvPr/>
        </p:nvCxnSpPr>
        <p:spPr>
          <a:xfrm flipH="1">
            <a:off x="6476321" y="3182679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ector recto 45">
            <a:extLst>
              <a:ext uri="{FF2B5EF4-FFF2-40B4-BE49-F238E27FC236}">
                <a16:creationId xmlns:a16="http://schemas.microsoft.com/office/drawing/2014/main" id="{99E65A82-EF1B-490B-80E8-FADA8B6991F5}"/>
              </a:ext>
            </a:extLst>
          </p:cNvPr>
          <p:cNvCxnSpPr/>
          <p:nvPr/>
        </p:nvCxnSpPr>
        <p:spPr>
          <a:xfrm flipH="1">
            <a:off x="6519785" y="3225086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ector recto 46">
            <a:extLst>
              <a:ext uri="{FF2B5EF4-FFF2-40B4-BE49-F238E27FC236}">
                <a16:creationId xmlns:a16="http://schemas.microsoft.com/office/drawing/2014/main" id="{4BE893AB-4863-4EF9-8699-CA9AE37B84C4}"/>
              </a:ext>
            </a:extLst>
          </p:cNvPr>
          <p:cNvCxnSpPr/>
          <p:nvPr/>
        </p:nvCxnSpPr>
        <p:spPr>
          <a:xfrm flipH="1">
            <a:off x="6573575" y="3234051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ector recto 47">
            <a:extLst>
              <a:ext uri="{FF2B5EF4-FFF2-40B4-BE49-F238E27FC236}">
                <a16:creationId xmlns:a16="http://schemas.microsoft.com/office/drawing/2014/main" id="{2772E75C-002E-4100-B06D-4668DEEE2A50}"/>
              </a:ext>
            </a:extLst>
          </p:cNvPr>
          <p:cNvCxnSpPr/>
          <p:nvPr/>
        </p:nvCxnSpPr>
        <p:spPr>
          <a:xfrm flipH="1">
            <a:off x="6627365" y="3234051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ctor recto de flecha 27">
            <a:extLst>
              <a:ext uri="{FF2B5EF4-FFF2-40B4-BE49-F238E27FC236}">
                <a16:creationId xmlns:a16="http://schemas.microsoft.com/office/drawing/2014/main" id="{A785C68F-FC25-42CA-9557-321278EFF289}"/>
              </a:ext>
            </a:extLst>
          </p:cNvPr>
          <p:cNvCxnSpPr/>
          <p:nvPr/>
        </p:nvCxnSpPr>
        <p:spPr>
          <a:xfrm>
            <a:off x="257688" y="3659914"/>
            <a:ext cx="11611039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Diagrama de flujo: combinar 50">
            <a:extLst>
              <a:ext uri="{FF2B5EF4-FFF2-40B4-BE49-F238E27FC236}">
                <a16:creationId xmlns:a16="http://schemas.microsoft.com/office/drawing/2014/main" id="{A0BD09A6-63CB-4687-9AD7-EB6ADA56753F}"/>
              </a:ext>
            </a:extLst>
          </p:cNvPr>
          <p:cNvSpPr/>
          <p:nvPr/>
        </p:nvSpPr>
        <p:spPr>
          <a:xfrm>
            <a:off x="5741490" y="3046218"/>
            <a:ext cx="304801" cy="258476"/>
          </a:xfrm>
          <a:prstGeom prst="flowChartMerge">
            <a:avLst/>
          </a:prstGeom>
          <a:solidFill>
            <a:srgbClr val="A24A0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" name="Elipse 2">
            <a:extLst>
              <a:ext uri="{FF2B5EF4-FFF2-40B4-BE49-F238E27FC236}">
                <a16:creationId xmlns:a16="http://schemas.microsoft.com/office/drawing/2014/main" id="{3518F264-6436-4B49-93B4-BD34AFF50925}"/>
              </a:ext>
            </a:extLst>
          </p:cNvPr>
          <p:cNvSpPr/>
          <p:nvPr/>
        </p:nvSpPr>
        <p:spPr>
          <a:xfrm>
            <a:off x="5833582" y="3582568"/>
            <a:ext cx="131745" cy="133757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48212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29978C97-ED0B-464B-86DE-54A446150924}"/>
              </a:ext>
            </a:extLst>
          </p:cNvPr>
          <p:cNvSpPr/>
          <p:nvPr/>
        </p:nvSpPr>
        <p:spPr>
          <a:xfrm>
            <a:off x="257688" y="134488"/>
            <a:ext cx="1143554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s-MX" sz="36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venir Next LT Pro" panose="020B0504020202020204" pitchFamily="34" charset="0"/>
              </a:rPr>
              <a:t>Cómo nos llegó la Biblia  -</a:t>
            </a:r>
            <a:r>
              <a:rPr lang="es-MX" sz="28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venir Next LT Pro" panose="020B0504020202020204" pitchFamily="34" charset="0"/>
              </a:rPr>
              <a:t>Las Escrituras hebreas.</a:t>
            </a:r>
            <a:endParaRPr lang="es-MX" sz="3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Avenir Next LT Pro" panose="020B050402020202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8027148-5C38-463E-92C8-03CCFB263885}"/>
              </a:ext>
            </a:extLst>
          </p:cNvPr>
          <p:cNvSpPr txBox="1"/>
          <p:nvPr/>
        </p:nvSpPr>
        <p:spPr>
          <a:xfrm>
            <a:off x="11017624" y="6434653"/>
            <a:ext cx="9323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i="1" dirty="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</a:rPr>
              <a:t>Lección 2A</a:t>
            </a:r>
          </a:p>
        </p:txBody>
      </p:sp>
      <p:sp>
        <p:nvSpPr>
          <p:cNvPr id="6" name="Diagrama de flujo: combinar 5">
            <a:extLst>
              <a:ext uri="{FF2B5EF4-FFF2-40B4-BE49-F238E27FC236}">
                <a16:creationId xmlns:a16="http://schemas.microsoft.com/office/drawing/2014/main" id="{7B852747-C558-42A9-B30C-D691E9DAA007}"/>
              </a:ext>
            </a:extLst>
          </p:cNvPr>
          <p:cNvSpPr/>
          <p:nvPr/>
        </p:nvSpPr>
        <p:spPr>
          <a:xfrm>
            <a:off x="868216" y="3060076"/>
            <a:ext cx="304801" cy="258476"/>
          </a:xfrm>
          <a:prstGeom prst="flowChartMerge">
            <a:avLst/>
          </a:prstGeom>
          <a:solidFill>
            <a:srgbClr val="A24A0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D37399C0-A250-43A2-974A-BF14A48F9C0B}"/>
              </a:ext>
            </a:extLst>
          </p:cNvPr>
          <p:cNvSpPr txBox="1"/>
          <p:nvPr/>
        </p:nvSpPr>
        <p:spPr>
          <a:xfrm>
            <a:off x="309414" y="1018234"/>
            <a:ext cx="210671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chemeClr val="accent5">
                    <a:lumMod val="75000"/>
                  </a:schemeClr>
                </a:solidFill>
                <a:latin typeface="Avenir Next LT Pro" panose="020B0504020202020204" pitchFamily="34" charset="0"/>
              </a:rPr>
              <a:t>1473 a.E.C.</a:t>
            </a:r>
          </a:p>
          <a:p>
            <a:r>
              <a:rPr lang="es-MX" b="1" dirty="0">
                <a:latin typeface="Arial Nova Cond Light" panose="020B0306020202020204" pitchFamily="34" charset="0"/>
              </a:rPr>
              <a:t>Jehová encarga a los </a:t>
            </a:r>
            <a:r>
              <a:rPr lang="es-MX" b="1" dirty="0">
                <a:solidFill>
                  <a:srgbClr val="C00000"/>
                </a:solidFill>
                <a:latin typeface="Arial Nova Cond Light" panose="020B0306020202020204" pitchFamily="34" charset="0"/>
              </a:rPr>
              <a:t>levitas</a:t>
            </a:r>
            <a:r>
              <a:rPr lang="es-MX" b="1" dirty="0">
                <a:latin typeface="Arial Nova Cond Light" panose="020B0306020202020204" pitchFamily="34" charset="0"/>
              </a:rPr>
              <a:t> que conserven el libro de la Ley.</a:t>
            </a:r>
          </a:p>
          <a:p>
            <a:r>
              <a:rPr lang="es-MX" b="1" dirty="0">
                <a:latin typeface="Arial Nova Cond Light" panose="020B0306020202020204" pitchFamily="34" charset="0"/>
              </a:rPr>
              <a:t>Ordena a los </a:t>
            </a:r>
            <a:r>
              <a:rPr lang="es-MX" b="1" dirty="0">
                <a:solidFill>
                  <a:srgbClr val="C00000"/>
                </a:solidFill>
                <a:latin typeface="Arial Nova Cond Light" panose="020B0306020202020204" pitchFamily="34" charset="0"/>
              </a:rPr>
              <a:t>reyes</a:t>
            </a:r>
            <a:r>
              <a:rPr lang="es-MX" b="1" dirty="0">
                <a:latin typeface="Arial Nova Cond Light" panose="020B0306020202020204" pitchFamily="34" charset="0"/>
              </a:rPr>
              <a:t> hagan copias de la Ley. (Deut. 17:18; 31:26)</a:t>
            </a:r>
          </a:p>
        </p:txBody>
      </p:sp>
      <p:sp>
        <p:nvSpPr>
          <p:cNvPr id="10" name="Diagrama de flujo: combinar 9">
            <a:extLst>
              <a:ext uri="{FF2B5EF4-FFF2-40B4-BE49-F238E27FC236}">
                <a16:creationId xmlns:a16="http://schemas.microsoft.com/office/drawing/2014/main" id="{98D1B49F-99B3-40F6-A035-CD4E75C8EAF9}"/>
              </a:ext>
            </a:extLst>
          </p:cNvPr>
          <p:cNvSpPr/>
          <p:nvPr/>
        </p:nvSpPr>
        <p:spPr>
          <a:xfrm rot="10800000">
            <a:off x="3072986" y="3954318"/>
            <a:ext cx="304801" cy="258476"/>
          </a:xfrm>
          <a:prstGeom prst="flowChartMerge">
            <a:avLst/>
          </a:prstGeom>
          <a:solidFill>
            <a:srgbClr val="A24A0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3884F381-09BC-4CB8-A7E0-2EF524D04FFD}"/>
              </a:ext>
            </a:extLst>
          </p:cNvPr>
          <p:cNvSpPr txBox="1"/>
          <p:nvPr/>
        </p:nvSpPr>
        <p:spPr>
          <a:xfrm>
            <a:off x="2447091" y="4274861"/>
            <a:ext cx="19858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chemeClr val="accent5">
                    <a:lumMod val="75000"/>
                  </a:schemeClr>
                </a:solidFill>
                <a:latin typeface="Avenir Next LT Pro" panose="020B0504020202020204" pitchFamily="34" charset="0"/>
              </a:rPr>
              <a:t>537 a.E.C.</a:t>
            </a:r>
          </a:p>
          <a:p>
            <a:r>
              <a:rPr lang="es-MX" b="1" dirty="0">
                <a:latin typeface="Arial Nova Cond Light" panose="020B0306020202020204" pitchFamily="34" charset="0"/>
              </a:rPr>
              <a:t>Regreso a Jerusalén del destierro en Babilonia. </a:t>
            </a:r>
          </a:p>
        </p:txBody>
      </p: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ACFE2A21-7794-470E-9B7B-315113EBA83D}"/>
              </a:ext>
            </a:extLst>
          </p:cNvPr>
          <p:cNvCxnSpPr/>
          <p:nvPr/>
        </p:nvCxnSpPr>
        <p:spPr>
          <a:xfrm flipH="1">
            <a:off x="2151533" y="3173469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1CCE7741-13E7-4576-8306-CA801931F0BD}"/>
              </a:ext>
            </a:extLst>
          </p:cNvPr>
          <p:cNvCxnSpPr/>
          <p:nvPr/>
        </p:nvCxnSpPr>
        <p:spPr>
          <a:xfrm flipH="1">
            <a:off x="2178427" y="3249918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8B98F785-E791-4F08-9122-D399A7275778}"/>
              </a:ext>
            </a:extLst>
          </p:cNvPr>
          <p:cNvCxnSpPr/>
          <p:nvPr/>
        </p:nvCxnSpPr>
        <p:spPr>
          <a:xfrm flipH="1">
            <a:off x="2205321" y="3343139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D051B566-EEF3-479E-A92B-C027062E0EA6}"/>
              </a:ext>
            </a:extLst>
          </p:cNvPr>
          <p:cNvCxnSpPr/>
          <p:nvPr/>
        </p:nvCxnSpPr>
        <p:spPr>
          <a:xfrm flipH="1">
            <a:off x="2296329" y="3274497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A1FF9C6D-96AD-45A5-9D96-88DAE39599DA}"/>
              </a:ext>
            </a:extLst>
          </p:cNvPr>
          <p:cNvCxnSpPr/>
          <p:nvPr/>
        </p:nvCxnSpPr>
        <p:spPr>
          <a:xfrm flipH="1">
            <a:off x="2339793" y="3316904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74110781-0EBE-44A0-A833-136F0675FF2E}"/>
              </a:ext>
            </a:extLst>
          </p:cNvPr>
          <p:cNvCxnSpPr/>
          <p:nvPr/>
        </p:nvCxnSpPr>
        <p:spPr>
          <a:xfrm flipH="1">
            <a:off x="2393583" y="3325869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id="{34F1B6C1-3D6F-43CE-BEA9-C318713808A0}"/>
              </a:ext>
            </a:extLst>
          </p:cNvPr>
          <p:cNvCxnSpPr/>
          <p:nvPr/>
        </p:nvCxnSpPr>
        <p:spPr>
          <a:xfrm flipH="1">
            <a:off x="2447373" y="3325869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19">
            <a:extLst>
              <a:ext uri="{FF2B5EF4-FFF2-40B4-BE49-F238E27FC236}">
                <a16:creationId xmlns:a16="http://schemas.microsoft.com/office/drawing/2014/main" id="{1DC18350-4549-4259-972A-5D96F8E94FF2}"/>
              </a:ext>
            </a:extLst>
          </p:cNvPr>
          <p:cNvCxnSpPr/>
          <p:nvPr/>
        </p:nvCxnSpPr>
        <p:spPr>
          <a:xfrm flipH="1">
            <a:off x="4903691" y="3079588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id="{8F066EC7-D515-46EB-AA36-353F862108F3}"/>
              </a:ext>
            </a:extLst>
          </p:cNvPr>
          <p:cNvCxnSpPr/>
          <p:nvPr/>
        </p:nvCxnSpPr>
        <p:spPr>
          <a:xfrm flipH="1">
            <a:off x="4930585" y="3172809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cto 21">
            <a:extLst>
              <a:ext uri="{FF2B5EF4-FFF2-40B4-BE49-F238E27FC236}">
                <a16:creationId xmlns:a16="http://schemas.microsoft.com/office/drawing/2014/main" id="{9DB39FCD-7FA8-4F4E-90BA-29113104BC3A}"/>
              </a:ext>
            </a:extLst>
          </p:cNvPr>
          <p:cNvCxnSpPr/>
          <p:nvPr/>
        </p:nvCxnSpPr>
        <p:spPr>
          <a:xfrm flipH="1">
            <a:off x="5021593" y="3104167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cto 22">
            <a:extLst>
              <a:ext uri="{FF2B5EF4-FFF2-40B4-BE49-F238E27FC236}">
                <a16:creationId xmlns:a16="http://schemas.microsoft.com/office/drawing/2014/main" id="{80779580-9F74-4EC3-8564-4337D706FCF6}"/>
              </a:ext>
            </a:extLst>
          </p:cNvPr>
          <p:cNvCxnSpPr/>
          <p:nvPr/>
        </p:nvCxnSpPr>
        <p:spPr>
          <a:xfrm flipH="1">
            <a:off x="5065057" y="3146574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cto 23">
            <a:extLst>
              <a:ext uri="{FF2B5EF4-FFF2-40B4-BE49-F238E27FC236}">
                <a16:creationId xmlns:a16="http://schemas.microsoft.com/office/drawing/2014/main" id="{AD303093-2F79-4880-B578-BB64329A70FC}"/>
              </a:ext>
            </a:extLst>
          </p:cNvPr>
          <p:cNvCxnSpPr/>
          <p:nvPr/>
        </p:nvCxnSpPr>
        <p:spPr>
          <a:xfrm flipH="1">
            <a:off x="5118847" y="3155539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recto 24">
            <a:extLst>
              <a:ext uri="{FF2B5EF4-FFF2-40B4-BE49-F238E27FC236}">
                <a16:creationId xmlns:a16="http://schemas.microsoft.com/office/drawing/2014/main" id="{16A05264-6C71-4FFE-ADDF-03271625181D}"/>
              </a:ext>
            </a:extLst>
          </p:cNvPr>
          <p:cNvCxnSpPr/>
          <p:nvPr/>
        </p:nvCxnSpPr>
        <p:spPr>
          <a:xfrm flipH="1">
            <a:off x="5172637" y="3155539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cto 25">
            <a:extLst>
              <a:ext uri="{FF2B5EF4-FFF2-40B4-BE49-F238E27FC236}">
                <a16:creationId xmlns:a16="http://schemas.microsoft.com/office/drawing/2014/main" id="{DB5762DB-BDEB-4202-B6E6-A0FC4CD20BE7}"/>
              </a:ext>
            </a:extLst>
          </p:cNvPr>
          <p:cNvCxnSpPr/>
          <p:nvPr/>
        </p:nvCxnSpPr>
        <p:spPr>
          <a:xfrm flipH="1">
            <a:off x="5172632" y="3307939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CuadroTexto 33">
            <a:extLst>
              <a:ext uri="{FF2B5EF4-FFF2-40B4-BE49-F238E27FC236}">
                <a16:creationId xmlns:a16="http://schemas.microsoft.com/office/drawing/2014/main" id="{CFDD32CC-C751-40F2-A40C-53189A3F5A3E}"/>
              </a:ext>
            </a:extLst>
          </p:cNvPr>
          <p:cNvSpPr txBox="1"/>
          <p:nvPr/>
        </p:nvSpPr>
        <p:spPr>
          <a:xfrm>
            <a:off x="5380443" y="2108750"/>
            <a:ext cx="14275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chemeClr val="accent5">
                    <a:lumMod val="75000"/>
                  </a:schemeClr>
                </a:solidFill>
                <a:latin typeface="Avenir Next LT Pro" panose="020B0504020202020204" pitchFamily="34" charset="0"/>
              </a:rPr>
              <a:t>2 a.E.C.</a:t>
            </a:r>
          </a:p>
          <a:p>
            <a:r>
              <a:rPr lang="es-MX" b="1" dirty="0">
                <a:latin typeface="Arial Nova Cond Light" panose="020B0306020202020204" pitchFamily="34" charset="0"/>
              </a:rPr>
              <a:t>Nacimiento de</a:t>
            </a:r>
          </a:p>
          <a:p>
            <a:r>
              <a:rPr lang="es-MX" b="1" dirty="0">
                <a:latin typeface="Arial Nova Cond Light" panose="020B0306020202020204" pitchFamily="34" charset="0"/>
              </a:rPr>
              <a:t>Jesús.</a:t>
            </a:r>
          </a:p>
        </p:txBody>
      </p:sp>
      <p:cxnSp>
        <p:nvCxnSpPr>
          <p:cNvPr id="37" name="Conector recto 36">
            <a:extLst>
              <a:ext uri="{FF2B5EF4-FFF2-40B4-BE49-F238E27FC236}">
                <a16:creationId xmlns:a16="http://schemas.microsoft.com/office/drawing/2014/main" id="{D59A5385-410E-498E-AD55-8DEDE600C2D2}"/>
              </a:ext>
            </a:extLst>
          </p:cNvPr>
          <p:cNvCxnSpPr>
            <a:cxnSpLocks/>
          </p:cNvCxnSpPr>
          <p:nvPr/>
        </p:nvCxnSpPr>
        <p:spPr>
          <a:xfrm flipV="1">
            <a:off x="988292" y="3493652"/>
            <a:ext cx="2253673" cy="2"/>
          </a:xfrm>
          <a:prstGeom prst="line">
            <a:avLst/>
          </a:prstGeom>
          <a:ln w="1778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43" name="Conector recto 42">
            <a:extLst>
              <a:ext uri="{FF2B5EF4-FFF2-40B4-BE49-F238E27FC236}">
                <a16:creationId xmlns:a16="http://schemas.microsoft.com/office/drawing/2014/main" id="{81CF099B-F8AD-4FE1-8FBE-ED7EB870018D}"/>
              </a:ext>
            </a:extLst>
          </p:cNvPr>
          <p:cNvCxnSpPr/>
          <p:nvPr/>
        </p:nvCxnSpPr>
        <p:spPr>
          <a:xfrm flipH="1">
            <a:off x="6358419" y="3158100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ector recto 43">
            <a:extLst>
              <a:ext uri="{FF2B5EF4-FFF2-40B4-BE49-F238E27FC236}">
                <a16:creationId xmlns:a16="http://schemas.microsoft.com/office/drawing/2014/main" id="{E5C79259-31C1-4747-9352-83C70D0FBFCA}"/>
              </a:ext>
            </a:extLst>
          </p:cNvPr>
          <p:cNvCxnSpPr/>
          <p:nvPr/>
        </p:nvCxnSpPr>
        <p:spPr>
          <a:xfrm flipH="1">
            <a:off x="6385313" y="3251321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ector recto 44">
            <a:extLst>
              <a:ext uri="{FF2B5EF4-FFF2-40B4-BE49-F238E27FC236}">
                <a16:creationId xmlns:a16="http://schemas.microsoft.com/office/drawing/2014/main" id="{9DA79CFD-D1C6-4DEF-A8C8-A2263A08BCEB}"/>
              </a:ext>
            </a:extLst>
          </p:cNvPr>
          <p:cNvCxnSpPr/>
          <p:nvPr/>
        </p:nvCxnSpPr>
        <p:spPr>
          <a:xfrm flipH="1">
            <a:off x="6476321" y="3182679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ector recto 45">
            <a:extLst>
              <a:ext uri="{FF2B5EF4-FFF2-40B4-BE49-F238E27FC236}">
                <a16:creationId xmlns:a16="http://schemas.microsoft.com/office/drawing/2014/main" id="{99E65A82-EF1B-490B-80E8-FADA8B6991F5}"/>
              </a:ext>
            </a:extLst>
          </p:cNvPr>
          <p:cNvCxnSpPr/>
          <p:nvPr/>
        </p:nvCxnSpPr>
        <p:spPr>
          <a:xfrm flipH="1">
            <a:off x="6519785" y="3225086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ector recto 46">
            <a:extLst>
              <a:ext uri="{FF2B5EF4-FFF2-40B4-BE49-F238E27FC236}">
                <a16:creationId xmlns:a16="http://schemas.microsoft.com/office/drawing/2014/main" id="{4BE893AB-4863-4EF9-8699-CA9AE37B84C4}"/>
              </a:ext>
            </a:extLst>
          </p:cNvPr>
          <p:cNvCxnSpPr/>
          <p:nvPr/>
        </p:nvCxnSpPr>
        <p:spPr>
          <a:xfrm flipH="1">
            <a:off x="6573575" y="3234051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ector recto 47">
            <a:extLst>
              <a:ext uri="{FF2B5EF4-FFF2-40B4-BE49-F238E27FC236}">
                <a16:creationId xmlns:a16="http://schemas.microsoft.com/office/drawing/2014/main" id="{2772E75C-002E-4100-B06D-4668DEEE2A50}"/>
              </a:ext>
            </a:extLst>
          </p:cNvPr>
          <p:cNvCxnSpPr/>
          <p:nvPr/>
        </p:nvCxnSpPr>
        <p:spPr>
          <a:xfrm flipH="1">
            <a:off x="6627365" y="3234051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ector recto 39">
            <a:extLst>
              <a:ext uri="{FF2B5EF4-FFF2-40B4-BE49-F238E27FC236}">
                <a16:creationId xmlns:a16="http://schemas.microsoft.com/office/drawing/2014/main" id="{23824C65-62CE-4C78-AC0C-96C452A0552D}"/>
              </a:ext>
            </a:extLst>
          </p:cNvPr>
          <p:cNvCxnSpPr>
            <a:cxnSpLocks/>
          </p:cNvCxnSpPr>
          <p:nvPr/>
        </p:nvCxnSpPr>
        <p:spPr>
          <a:xfrm>
            <a:off x="3340843" y="3489042"/>
            <a:ext cx="3568780" cy="0"/>
          </a:xfrm>
          <a:prstGeom prst="line">
            <a:avLst/>
          </a:prstGeom>
          <a:ln w="1778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8" name="Conector recto de flecha 27">
            <a:extLst>
              <a:ext uri="{FF2B5EF4-FFF2-40B4-BE49-F238E27FC236}">
                <a16:creationId xmlns:a16="http://schemas.microsoft.com/office/drawing/2014/main" id="{A785C68F-FC25-42CA-9557-321278EFF289}"/>
              </a:ext>
            </a:extLst>
          </p:cNvPr>
          <p:cNvCxnSpPr/>
          <p:nvPr/>
        </p:nvCxnSpPr>
        <p:spPr>
          <a:xfrm>
            <a:off x="257688" y="3659914"/>
            <a:ext cx="11611039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Diagrama de flujo: combinar 50">
            <a:extLst>
              <a:ext uri="{FF2B5EF4-FFF2-40B4-BE49-F238E27FC236}">
                <a16:creationId xmlns:a16="http://schemas.microsoft.com/office/drawing/2014/main" id="{A0BD09A6-63CB-4687-9AD7-EB6ADA56753F}"/>
              </a:ext>
            </a:extLst>
          </p:cNvPr>
          <p:cNvSpPr/>
          <p:nvPr/>
        </p:nvSpPr>
        <p:spPr>
          <a:xfrm>
            <a:off x="5741490" y="3046218"/>
            <a:ext cx="304801" cy="258476"/>
          </a:xfrm>
          <a:prstGeom prst="flowChartMerge">
            <a:avLst/>
          </a:prstGeom>
          <a:solidFill>
            <a:srgbClr val="A24A0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" name="Elipse 2">
            <a:extLst>
              <a:ext uri="{FF2B5EF4-FFF2-40B4-BE49-F238E27FC236}">
                <a16:creationId xmlns:a16="http://schemas.microsoft.com/office/drawing/2014/main" id="{3518F264-6436-4B49-93B4-BD34AFF50925}"/>
              </a:ext>
            </a:extLst>
          </p:cNvPr>
          <p:cNvSpPr/>
          <p:nvPr/>
        </p:nvSpPr>
        <p:spPr>
          <a:xfrm>
            <a:off x="5833582" y="3582568"/>
            <a:ext cx="131745" cy="133757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284D8B93-F39C-4AF2-9E8F-33F470701D66}"/>
              </a:ext>
            </a:extLst>
          </p:cNvPr>
          <p:cNvGrpSpPr/>
          <p:nvPr/>
        </p:nvGrpSpPr>
        <p:grpSpPr>
          <a:xfrm>
            <a:off x="2927508" y="1004148"/>
            <a:ext cx="2263999" cy="2314401"/>
            <a:chOff x="2927508" y="1004148"/>
            <a:chExt cx="2263999" cy="2314401"/>
          </a:xfrm>
        </p:grpSpPr>
        <p:sp>
          <p:nvSpPr>
            <p:cNvPr id="18" name="Diagrama de flujo: combinar 17">
              <a:extLst>
                <a:ext uri="{FF2B5EF4-FFF2-40B4-BE49-F238E27FC236}">
                  <a16:creationId xmlns:a16="http://schemas.microsoft.com/office/drawing/2014/main" id="{7B850C82-A942-4831-8338-6A6FCE61C6AA}"/>
                </a:ext>
              </a:extLst>
            </p:cNvPr>
            <p:cNvSpPr/>
            <p:nvPr/>
          </p:nvSpPr>
          <p:spPr>
            <a:xfrm>
              <a:off x="3224578" y="3060073"/>
              <a:ext cx="304801" cy="258476"/>
            </a:xfrm>
            <a:prstGeom prst="flowChartMerge">
              <a:avLst/>
            </a:prstGeom>
            <a:solidFill>
              <a:srgbClr val="A24A0E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53" name="CuadroTexto 52">
              <a:extLst>
                <a:ext uri="{FF2B5EF4-FFF2-40B4-BE49-F238E27FC236}">
                  <a16:creationId xmlns:a16="http://schemas.microsoft.com/office/drawing/2014/main" id="{359DC68C-B1D7-4BDE-A23A-6B5BAC5CB516}"/>
                </a:ext>
              </a:extLst>
            </p:cNvPr>
            <p:cNvSpPr txBox="1"/>
            <p:nvPr/>
          </p:nvSpPr>
          <p:spPr>
            <a:xfrm>
              <a:off x="2927508" y="1004148"/>
              <a:ext cx="2263999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b="1" dirty="0">
                  <a:solidFill>
                    <a:schemeClr val="accent5">
                      <a:lumMod val="75000"/>
                    </a:schemeClr>
                  </a:solidFill>
                  <a:latin typeface="Avenir Next LT Pro" panose="020B0504020202020204" pitchFamily="34" charset="0"/>
                </a:rPr>
                <a:t>Después del </a:t>
              </a:r>
            </a:p>
            <a:p>
              <a:r>
                <a:rPr lang="es-MX" b="1" dirty="0">
                  <a:solidFill>
                    <a:schemeClr val="accent5">
                      <a:lumMod val="75000"/>
                    </a:schemeClr>
                  </a:solidFill>
                  <a:latin typeface="Avenir Next LT Pro" panose="020B0504020202020204" pitchFamily="34" charset="0"/>
                </a:rPr>
                <a:t>537 a.E.C. hasta el siglo II E.C.</a:t>
              </a:r>
            </a:p>
            <a:p>
              <a:r>
                <a:rPr lang="es-MX" b="1" dirty="0">
                  <a:latin typeface="Arial Nova Cond Light" panose="020B0306020202020204" pitchFamily="34" charset="0"/>
                </a:rPr>
                <a:t>Copistas, escribas o </a:t>
              </a:r>
              <a:r>
                <a:rPr lang="es-MX" b="1" dirty="0">
                  <a:solidFill>
                    <a:srgbClr val="C00000"/>
                  </a:solidFill>
                  <a:latin typeface="Arial Nova Cond Light" panose="020B0306020202020204" pitchFamily="34" charset="0"/>
                </a:rPr>
                <a:t>soferim.</a:t>
              </a:r>
              <a:r>
                <a:rPr lang="es-MX" b="1" dirty="0">
                  <a:latin typeface="Arial Nova Cond Light" panose="020B0306020202020204" pitchFamily="34" charset="0"/>
                </a:rPr>
                <a:t> Comenzando con Esdras.</a:t>
              </a:r>
            </a:p>
            <a:p>
              <a:r>
                <a:rPr lang="es-MX" b="1" dirty="0">
                  <a:latin typeface="Arial Nova Cond Light" panose="020B0306020202020204" pitchFamily="34" charset="0"/>
                </a:rPr>
                <a:t>(Esdras 7:6)</a:t>
              </a:r>
              <a:endParaRPr lang="es-MX" b="1" dirty="0">
                <a:solidFill>
                  <a:schemeClr val="accent5">
                    <a:lumMod val="75000"/>
                  </a:schemeClr>
                </a:solidFill>
                <a:latin typeface="Avenir Next LT Pro" panose="020B05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64831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29978C97-ED0B-464B-86DE-54A446150924}"/>
              </a:ext>
            </a:extLst>
          </p:cNvPr>
          <p:cNvSpPr/>
          <p:nvPr/>
        </p:nvSpPr>
        <p:spPr>
          <a:xfrm>
            <a:off x="257688" y="134488"/>
            <a:ext cx="1143554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s-MX" sz="36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venir Next LT Pro" panose="020B0504020202020204" pitchFamily="34" charset="0"/>
              </a:rPr>
              <a:t>Cómo nos llegó la Biblia  -</a:t>
            </a:r>
            <a:r>
              <a:rPr lang="es-MX" sz="28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venir Next LT Pro" panose="020B0504020202020204" pitchFamily="34" charset="0"/>
              </a:rPr>
              <a:t>Las Escrituras hebreas.</a:t>
            </a:r>
            <a:endParaRPr lang="es-MX" sz="3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Avenir Next LT Pro" panose="020B050402020202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8027148-5C38-463E-92C8-03CCFB263885}"/>
              </a:ext>
            </a:extLst>
          </p:cNvPr>
          <p:cNvSpPr txBox="1"/>
          <p:nvPr/>
        </p:nvSpPr>
        <p:spPr>
          <a:xfrm>
            <a:off x="11017624" y="6434653"/>
            <a:ext cx="9323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i="1" dirty="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</a:rPr>
              <a:t>Lección 2A</a:t>
            </a:r>
          </a:p>
        </p:txBody>
      </p:sp>
      <p:sp>
        <p:nvSpPr>
          <p:cNvPr id="6" name="Diagrama de flujo: combinar 5">
            <a:extLst>
              <a:ext uri="{FF2B5EF4-FFF2-40B4-BE49-F238E27FC236}">
                <a16:creationId xmlns:a16="http://schemas.microsoft.com/office/drawing/2014/main" id="{7B852747-C558-42A9-B30C-D691E9DAA007}"/>
              </a:ext>
            </a:extLst>
          </p:cNvPr>
          <p:cNvSpPr/>
          <p:nvPr/>
        </p:nvSpPr>
        <p:spPr>
          <a:xfrm>
            <a:off x="868216" y="3060076"/>
            <a:ext cx="304801" cy="258476"/>
          </a:xfrm>
          <a:prstGeom prst="flowChartMerge">
            <a:avLst/>
          </a:prstGeom>
          <a:solidFill>
            <a:srgbClr val="A24A0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D37399C0-A250-43A2-974A-BF14A48F9C0B}"/>
              </a:ext>
            </a:extLst>
          </p:cNvPr>
          <p:cNvSpPr txBox="1"/>
          <p:nvPr/>
        </p:nvSpPr>
        <p:spPr>
          <a:xfrm>
            <a:off x="309414" y="1018234"/>
            <a:ext cx="210671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chemeClr val="accent5">
                    <a:lumMod val="75000"/>
                  </a:schemeClr>
                </a:solidFill>
                <a:latin typeface="Avenir Next LT Pro" panose="020B0504020202020204" pitchFamily="34" charset="0"/>
              </a:rPr>
              <a:t>1473 a.E.C.</a:t>
            </a:r>
          </a:p>
          <a:p>
            <a:r>
              <a:rPr lang="es-MX" b="1" dirty="0">
                <a:latin typeface="Arial Nova Cond Light" panose="020B0306020202020204" pitchFamily="34" charset="0"/>
              </a:rPr>
              <a:t>Jehová encarga a los </a:t>
            </a:r>
            <a:r>
              <a:rPr lang="es-MX" b="1" dirty="0">
                <a:solidFill>
                  <a:srgbClr val="C00000"/>
                </a:solidFill>
                <a:latin typeface="Arial Nova Cond Light" panose="020B0306020202020204" pitchFamily="34" charset="0"/>
              </a:rPr>
              <a:t>levitas</a:t>
            </a:r>
            <a:r>
              <a:rPr lang="es-MX" b="1" dirty="0">
                <a:latin typeface="Arial Nova Cond Light" panose="020B0306020202020204" pitchFamily="34" charset="0"/>
              </a:rPr>
              <a:t> que conserven el libro de la Ley.</a:t>
            </a:r>
          </a:p>
          <a:p>
            <a:r>
              <a:rPr lang="es-MX" b="1" dirty="0">
                <a:latin typeface="Arial Nova Cond Light" panose="020B0306020202020204" pitchFamily="34" charset="0"/>
              </a:rPr>
              <a:t>Ordena a los </a:t>
            </a:r>
            <a:r>
              <a:rPr lang="es-MX" b="1" dirty="0">
                <a:solidFill>
                  <a:srgbClr val="C00000"/>
                </a:solidFill>
                <a:latin typeface="Arial Nova Cond Light" panose="020B0306020202020204" pitchFamily="34" charset="0"/>
              </a:rPr>
              <a:t>reyes</a:t>
            </a:r>
            <a:r>
              <a:rPr lang="es-MX" b="1" dirty="0">
                <a:latin typeface="Arial Nova Cond Light" panose="020B0306020202020204" pitchFamily="34" charset="0"/>
              </a:rPr>
              <a:t> hagan copias de la Ley. (Deut. 17:18; 31:26)</a:t>
            </a:r>
          </a:p>
        </p:txBody>
      </p:sp>
      <p:sp>
        <p:nvSpPr>
          <p:cNvPr id="10" name="Diagrama de flujo: combinar 9">
            <a:extLst>
              <a:ext uri="{FF2B5EF4-FFF2-40B4-BE49-F238E27FC236}">
                <a16:creationId xmlns:a16="http://schemas.microsoft.com/office/drawing/2014/main" id="{98D1B49F-99B3-40F6-A035-CD4E75C8EAF9}"/>
              </a:ext>
            </a:extLst>
          </p:cNvPr>
          <p:cNvSpPr/>
          <p:nvPr/>
        </p:nvSpPr>
        <p:spPr>
          <a:xfrm rot="10800000">
            <a:off x="3072986" y="3954318"/>
            <a:ext cx="304801" cy="258476"/>
          </a:xfrm>
          <a:prstGeom prst="flowChartMerge">
            <a:avLst/>
          </a:prstGeom>
          <a:solidFill>
            <a:srgbClr val="A24A0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3884F381-09BC-4CB8-A7E0-2EF524D04FFD}"/>
              </a:ext>
            </a:extLst>
          </p:cNvPr>
          <p:cNvSpPr txBox="1"/>
          <p:nvPr/>
        </p:nvSpPr>
        <p:spPr>
          <a:xfrm>
            <a:off x="2447091" y="4274861"/>
            <a:ext cx="19858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chemeClr val="accent5">
                    <a:lumMod val="75000"/>
                  </a:schemeClr>
                </a:solidFill>
                <a:latin typeface="Avenir Next LT Pro" panose="020B0504020202020204" pitchFamily="34" charset="0"/>
              </a:rPr>
              <a:t>537 a.E.C.</a:t>
            </a:r>
          </a:p>
          <a:p>
            <a:r>
              <a:rPr lang="es-MX" b="1" dirty="0">
                <a:latin typeface="Arial Nova Cond Light" panose="020B0306020202020204" pitchFamily="34" charset="0"/>
              </a:rPr>
              <a:t>Regreso a Jerusalén del destierro en Babilonia. </a:t>
            </a:r>
          </a:p>
        </p:txBody>
      </p: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ACFE2A21-7794-470E-9B7B-315113EBA83D}"/>
              </a:ext>
            </a:extLst>
          </p:cNvPr>
          <p:cNvCxnSpPr/>
          <p:nvPr/>
        </p:nvCxnSpPr>
        <p:spPr>
          <a:xfrm flipH="1">
            <a:off x="2151533" y="3173469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1CCE7741-13E7-4576-8306-CA801931F0BD}"/>
              </a:ext>
            </a:extLst>
          </p:cNvPr>
          <p:cNvCxnSpPr/>
          <p:nvPr/>
        </p:nvCxnSpPr>
        <p:spPr>
          <a:xfrm flipH="1">
            <a:off x="2178427" y="3249918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8B98F785-E791-4F08-9122-D399A7275778}"/>
              </a:ext>
            </a:extLst>
          </p:cNvPr>
          <p:cNvCxnSpPr/>
          <p:nvPr/>
        </p:nvCxnSpPr>
        <p:spPr>
          <a:xfrm flipH="1">
            <a:off x="2205321" y="3343139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D051B566-EEF3-479E-A92B-C027062E0EA6}"/>
              </a:ext>
            </a:extLst>
          </p:cNvPr>
          <p:cNvCxnSpPr/>
          <p:nvPr/>
        </p:nvCxnSpPr>
        <p:spPr>
          <a:xfrm flipH="1">
            <a:off x="2296329" y="3274497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A1FF9C6D-96AD-45A5-9D96-88DAE39599DA}"/>
              </a:ext>
            </a:extLst>
          </p:cNvPr>
          <p:cNvCxnSpPr/>
          <p:nvPr/>
        </p:nvCxnSpPr>
        <p:spPr>
          <a:xfrm flipH="1">
            <a:off x="2339793" y="3316904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74110781-0EBE-44A0-A833-136F0675FF2E}"/>
              </a:ext>
            </a:extLst>
          </p:cNvPr>
          <p:cNvCxnSpPr/>
          <p:nvPr/>
        </p:nvCxnSpPr>
        <p:spPr>
          <a:xfrm flipH="1">
            <a:off x="2393583" y="3325869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id="{34F1B6C1-3D6F-43CE-BEA9-C318713808A0}"/>
              </a:ext>
            </a:extLst>
          </p:cNvPr>
          <p:cNvCxnSpPr/>
          <p:nvPr/>
        </p:nvCxnSpPr>
        <p:spPr>
          <a:xfrm flipH="1">
            <a:off x="2447373" y="3325869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Diagrama de flujo: combinar 17">
            <a:extLst>
              <a:ext uri="{FF2B5EF4-FFF2-40B4-BE49-F238E27FC236}">
                <a16:creationId xmlns:a16="http://schemas.microsoft.com/office/drawing/2014/main" id="{7B850C82-A942-4831-8338-6A6FCE61C6AA}"/>
              </a:ext>
            </a:extLst>
          </p:cNvPr>
          <p:cNvSpPr/>
          <p:nvPr/>
        </p:nvSpPr>
        <p:spPr>
          <a:xfrm>
            <a:off x="3224578" y="3060073"/>
            <a:ext cx="304801" cy="258476"/>
          </a:xfrm>
          <a:prstGeom prst="flowChartMerge">
            <a:avLst/>
          </a:prstGeom>
          <a:solidFill>
            <a:srgbClr val="A24A0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20" name="Conector recto 19">
            <a:extLst>
              <a:ext uri="{FF2B5EF4-FFF2-40B4-BE49-F238E27FC236}">
                <a16:creationId xmlns:a16="http://schemas.microsoft.com/office/drawing/2014/main" id="{1DC18350-4549-4259-972A-5D96F8E94FF2}"/>
              </a:ext>
            </a:extLst>
          </p:cNvPr>
          <p:cNvCxnSpPr/>
          <p:nvPr/>
        </p:nvCxnSpPr>
        <p:spPr>
          <a:xfrm flipH="1">
            <a:off x="4903691" y="3079588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id="{8F066EC7-D515-46EB-AA36-353F862108F3}"/>
              </a:ext>
            </a:extLst>
          </p:cNvPr>
          <p:cNvCxnSpPr/>
          <p:nvPr/>
        </p:nvCxnSpPr>
        <p:spPr>
          <a:xfrm flipH="1">
            <a:off x="4930585" y="3172809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cto 21">
            <a:extLst>
              <a:ext uri="{FF2B5EF4-FFF2-40B4-BE49-F238E27FC236}">
                <a16:creationId xmlns:a16="http://schemas.microsoft.com/office/drawing/2014/main" id="{9DB39FCD-7FA8-4F4E-90BA-29113104BC3A}"/>
              </a:ext>
            </a:extLst>
          </p:cNvPr>
          <p:cNvCxnSpPr/>
          <p:nvPr/>
        </p:nvCxnSpPr>
        <p:spPr>
          <a:xfrm flipH="1">
            <a:off x="5021593" y="3104167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cto 22">
            <a:extLst>
              <a:ext uri="{FF2B5EF4-FFF2-40B4-BE49-F238E27FC236}">
                <a16:creationId xmlns:a16="http://schemas.microsoft.com/office/drawing/2014/main" id="{80779580-9F74-4EC3-8564-4337D706FCF6}"/>
              </a:ext>
            </a:extLst>
          </p:cNvPr>
          <p:cNvCxnSpPr/>
          <p:nvPr/>
        </p:nvCxnSpPr>
        <p:spPr>
          <a:xfrm flipH="1">
            <a:off x="5065057" y="3146574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cto 23">
            <a:extLst>
              <a:ext uri="{FF2B5EF4-FFF2-40B4-BE49-F238E27FC236}">
                <a16:creationId xmlns:a16="http://schemas.microsoft.com/office/drawing/2014/main" id="{AD303093-2F79-4880-B578-BB64329A70FC}"/>
              </a:ext>
            </a:extLst>
          </p:cNvPr>
          <p:cNvCxnSpPr/>
          <p:nvPr/>
        </p:nvCxnSpPr>
        <p:spPr>
          <a:xfrm flipH="1">
            <a:off x="5118847" y="3155539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recto 24">
            <a:extLst>
              <a:ext uri="{FF2B5EF4-FFF2-40B4-BE49-F238E27FC236}">
                <a16:creationId xmlns:a16="http://schemas.microsoft.com/office/drawing/2014/main" id="{16A05264-6C71-4FFE-ADDF-03271625181D}"/>
              </a:ext>
            </a:extLst>
          </p:cNvPr>
          <p:cNvCxnSpPr/>
          <p:nvPr/>
        </p:nvCxnSpPr>
        <p:spPr>
          <a:xfrm flipH="1">
            <a:off x="5172637" y="3155539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cto 25">
            <a:extLst>
              <a:ext uri="{FF2B5EF4-FFF2-40B4-BE49-F238E27FC236}">
                <a16:creationId xmlns:a16="http://schemas.microsoft.com/office/drawing/2014/main" id="{DB5762DB-BDEB-4202-B6E6-A0FC4CD20BE7}"/>
              </a:ext>
            </a:extLst>
          </p:cNvPr>
          <p:cNvCxnSpPr/>
          <p:nvPr/>
        </p:nvCxnSpPr>
        <p:spPr>
          <a:xfrm flipH="1">
            <a:off x="5172632" y="3307939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CuadroTexto 33">
            <a:extLst>
              <a:ext uri="{FF2B5EF4-FFF2-40B4-BE49-F238E27FC236}">
                <a16:creationId xmlns:a16="http://schemas.microsoft.com/office/drawing/2014/main" id="{CFDD32CC-C751-40F2-A40C-53189A3F5A3E}"/>
              </a:ext>
            </a:extLst>
          </p:cNvPr>
          <p:cNvSpPr txBox="1"/>
          <p:nvPr/>
        </p:nvSpPr>
        <p:spPr>
          <a:xfrm>
            <a:off x="5380443" y="2108750"/>
            <a:ext cx="14275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chemeClr val="accent5">
                    <a:lumMod val="75000"/>
                  </a:schemeClr>
                </a:solidFill>
                <a:latin typeface="Avenir Next LT Pro" panose="020B0504020202020204" pitchFamily="34" charset="0"/>
              </a:rPr>
              <a:t>2 a.E.C.</a:t>
            </a:r>
          </a:p>
          <a:p>
            <a:r>
              <a:rPr lang="es-MX" b="1" dirty="0">
                <a:latin typeface="Arial Nova Cond Light" panose="020B0306020202020204" pitchFamily="34" charset="0"/>
              </a:rPr>
              <a:t>Nacimiento de</a:t>
            </a:r>
          </a:p>
          <a:p>
            <a:r>
              <a:rPr lang="es-MX" b="1" dirty="0">
                <a:latin typeface="Arial Nova Cond Light" panose="020B0306020202020204" pitchFamily="34" charset="0"/>
              </a:rPr>
              <a:t>Jesús.</a:t>
            </a:r>
          </a:p>
        </p:txBody>
      </p:sp>
      <p:cxnSp>
        <p:nvCxnSpPr>
          <p:cNvPr id="37" name="Conector recto 36">
            <a:extLst>
              <a:ext uri="{FF2B5EF4-FFF2-40B4-BE49-F238E27FC236}">
                <a16:creationId xmlns:a16="http://schemas.microsoft.com/office/drawing/2014/main" id="{D59A5385-410E-498E-AD55-8DEDE600C2D2}"/>
              </a:ext>
            </a:extLst>
          </p:cNvPr>
          <p:cNvCxnSpPr>
            <a:cxnSpLocks/>
          </p:cNvCxnSpPr>
          <p:nvPr/>
        </p:nvCxnSpPr>
        <p:spPr>
          <a:xfrm flipV="1">
            <a:off x="988292" y="3493652"/>
            <a:ext cx="2253673" cy="2"/>
          </a:xfrm>
          <a:prstGeom prst="line">
            <a:avLst/>
          </a:prstGeom>
          <a:ln w="1778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43" name="Conector recto 42">
            <a:extLst>
              <a:ext uri="{FF2B5EF4-FFF2-40B4-BE49-F238E27FC236}">
                <a16:creationId xmlns:a16="http://schemas.microsoft.com/office/drawing/2014/main" id="{81CF099B-F8AD-4FE1-8FBE-ED7EB870018D}"/>
              </a:ext>
            </a:extLst>
          </p:cNvPr>
          <p:cNvCxnSpPr/>
          <p:nvPr/>
        </p:nvCxnSpPr>
        <p:spPr>
          <a:xfrm flipH="1">
            <a:off x="6358419" y="3158100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ector recto 43">
            <a:extLst>
              <a:ext uri="{FF2B5EF4-FFF2-40B4-BE49-F238E27FC236}">
                <a16:creationId xmlns:a16="http://schemas.microsoft.com/office/drawing/2014/main" id="{E5C79259-31C1-4747-9352-83C70D0FBFCA}"/>
              </a:ext>
            </a:extLst>
          </p:cNvPr>
          <p:cNvCxnSpPr/>
          <p:nvPr/>
        </p:nvCxnSpPr>
        <p:spPr>
          <a:xfrm flipH="1">
            <a:off x="6385313" y="3251321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ector recto 44">
            <a:extLst>
              <a:ext uri="{FF2B5EF4-FFF2-40B4-BE49-F238E27FC236}">
                <a16:creationId xmlns:a16="http://schemas.microsoft.com/office/drawing/2014/main" id="{9DA79CFD-D1C6-4DEF-A8C8-A2263A08BCEB}"/>
              </a:ext>
            </a:extLst>
          </p:cNvPr>
          <p:cNvCxnSpPr/>
          <p:nvPr/>
        </p:nvCxnSpPr>
        <p:spPr>
          <a:xfrm flipH="1">
            <a:off x="6476321" y="3182679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ector recto 45">
            <a:extLst>
              <a:ext uri="{FF2B5EF4-FFF2-40B4-BE49-F238E27FC236}">
                <a16:creationId xmlns:a16="http://schemas.microsoft.com/office/drawing/2014/main" id="{99E65A82-EF1B-490B-80E8-FADA8B6991F5}"/>
              </a:ext>
            </a:extLst>
          </p:cNvPr>
          <p:cNvCxnSpPr/>
          <p:nvPr/>
        </p:nvCxnSpPr>
        <p:spPr>
          <a:xfrm flipH="1">
            <a:off x="6519785" y="3225086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ector recto 46">
            <a:extLst>
              <a:ext uri="{FF2B5EF4-FFF2-40B4-BE49-F238E27FC236}">
                <a16:creationId xmlns:a16="http://schemas.microsoft.com/office/drawing/2014/main" id="{4BE893AB-4863-4EF9-8699-CA9AE37B84C4}"/>
              </a:ext>
            </a:extLst>
          </p:cNvPr>
          <p:cNvCxnSpPr/>
          <p:nvPr/>
        </p:nvCxnSpPr>
        <p:spPr>
          <a:xfrm flipH="1">
            <a:off x="6573575" y="3234051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ector recto 47">
            <a:extLst>
              <a:ext uri="{FF2B5EF4-FFF2-40B4-BE49-F238E27FC236}">
                <a16:creationId xmlns:a16="http://schemas.microsoft.com/office/drawing/2014/main" id="{2772E75C-002E-4100-B06D-4668DEEE2A50}"/>
              </a:ext>
            </a:extLst>
          </p:cNvPr>
          <p:cNvCxnSpPr/>
          <p:nvPr/>
        </p:nvCxnSpPr>
        <p:spPr>
          <a:xfrm flipH="1">
            <a:off x="6627365" y="3234051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ector recto 39">
            <a:extLst>
              <a:ext uri="{FF2B5EF4-FFF2-40B4-BE49-F238E27FC236}">
                <a16:creationId xmlns:a16="http://schemas.microsoft.com/office/drawing/2014/main" id="{23824C65-62CE-4C78-AC0C-96C452A0552D}"/>
              </a:ext>
            </a:extLst>
          </p:cNvPr>
          <p:cNvCxnSpPr>
            <a:cxnSpLocks/>
          </p:cNvCxnSpPr>
          <p:nvPr/>
        </p:nvCxnSpPr>
        <p:spPr>
          <a:xfrm>
            <a:off x="3340843" y="3489042"/>
            <a:ext cx="3568780" cy="0"/>
          </a:xfrm>
          <a:prstGeom prst="line">
            <a:avLst/>
          </a:prstGeom>
          <a:ln w="1778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grpSp>
        <p:nvGrpSpPr>
          <p:cNvPr id="5" name="Grupo 4">
            <a:extLst>
              <a:ext uri="{FF2B5EF4-FFF2-40B4-BE49-F238E27FC236}">
                <a16:creationId xmlns:a16="http://schemas.microsoft.com/office/drawing/2014/main" id="{A6C43B83-F423-4F87-9824-1DEDE7DDDF2A}"/>
              </a:ext>
            </a:extLst>
          </p:cNvPr>
          <p:cNvGrpSpPr/>
          <p:nvPr/>
        </p:nvGrpSpPr>
        <p:grpSpPr>
          <a:xfrm>
            <a:off x="6808287" y="995150"/>
            <a:ext cx="2252586" cy="2318787"/>
            <a:chOff x="6808287" y="995150"/>
            <a:chExt cx="2252586" cy="2318787"/>
          </a:xfrm>
        </p:grpSpPr>
        <p:sp>
          <p:nvSpPr>
            <p:cNvPr id="42" name="Diagrama de flujo: combinar 41">
              <a:extLst>
                <a:ext uri="{FF2B5EF4-FFF2-40B4-BE49-F238E27FC236}">
                  <a16:creationId xmlns:a16="http://schemas.microsoft.com/office/drawing/2014/main" id="{D0B5BDD6-8D3F-4F24-93A2-CE439D512F6A}"/>
                </a:ext>
              </a:extLst>
            </p:cNvPr>
            <p:cNvSpPr/>
            <p:nvPr/>
          </p:nvSpPr>
          <p:spPr>
            <a:xfrm>
              <a:off x="7256246" y="3055461"/>
              <a:ext cx="304801" cy="258476"/>
            </a:xfrm>
            <a:prstGeom prst="flowChartMerge">
              <a:avLst/>
            </a:prstGeom>
            <a:solidFill>
              <a:srgbClr val="A24A0E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49" name="CuadroTexto 48">
              <a:extLst>
                <a:ext uri="{FF2B5EF4-FFF2-40B4-BE49-F238E27FC236}">
                  <a16:creationId xmlns:a16="http://schemas.microsoft.com/office/drawing/2014/main" id="{5A4185FA-E94E-4F4D-958A-79AEB6EC4EC6}"/>
                </a:ext>
              </a:extLst>
            </p:cNvPr>
            <p:cNvSpPr txBox="1"/>
            <p:nvPr/>
          </p:nvSpPr>
          <p:spPr>
            <a:xfrm>
              <a:off x="6808287" y="995150"/>
              <a:ext cx="2252586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b="1" dirty="0">
                  <a:solidFill>
                    <a:schemeClr val="accent5">
                      <a:lumMod val="75000"/>
                    </a:schemeClr>
                  </a:solidFill>
                  <a:latin typeface="Avenir Next LT Pro" panose="020B0504020202020204" pitchFamily="34" charset="0"/>
                </a:rPr>
                <a:t>Entre los siglos </a:t>
              </a:r>
            </a:p>
            <a:p>
              <a:r>
                <a:rPr lang="es-MX" b="1" dirty="0">
                  <a:solidFill>
                    <a:schemeClr val="accent5">
                      <a:lumMod val="75000"/>
                    </a:schemeClr>
                  </a:solidFill>
                  <a:latin typeface="Avenir Next LT Pro" panose="020B0504020202020204" pitchFamily="34" charset="0"/>
                </a:rPr>
                <a:t>VI y X  E.C.</a:t>
              </a:r>
            </a:p>
            <a:p>
              <a:r>
                <a:rPr lang="es-MX" b="1" dirty="0">
                  <a:latin typeface="Arial Nova Cond Light" panose="020B0306020202020204" pitchFamily="34" charset="0"/>
                </a:rPr>
                <a:t>En la Edad Media un grupo de escribas judíos llamados </a:t>
              </a:r>
              <a:r>
                <a:rPr lang="es-MX" b="1" dirty="0">
                  <a:solidFill>
                    <a:srgbClr val="C00000"/>
                  </a:solidFill>
                  <a:latin typeface="Arial Nova Cond Light" panose="020B0306020202020204" pitchFamily="34" charset="0"/>
                </a:rPr>
                <a:t>masoretas </a:t>
              </a:r>
              <a:r>
                <a:rPr lang="es-MX" b="1" dirty="0">
                  <a:latin typeface="Arial Nova Cond Light" panose="020B0306020202020204" pitchFamily="34" charset="0"/>
                </a:rPr>
                <a:t>continuaron con esa costumbre.</a:t>
              </a:r>
            </a:p>
          </p:txBody>
        </p:sp>
      </p:grpSp>
      <p:cxnSp>
        <p:nvCxnSpPr>
          <p:cNvPr id="50" name="Conector recto 49">
            <a:extLst>
              <a:ext uri="{FF2B5EF4-FFF2-40B4-BE49-F238E27FC236}">
                <a16:creationId xmlns:a16="http://schemas.microsoft.com/office/drawing/2014/main" id="{A32365CD-3F07-40C9-A869-C705DC3A8966}"/>
              </a:ext>
            </a:extLst>
          </p:cNvPr>
          <p:cNvCxnSpPr>
            <a:cxnSpLocks/>
          </p:cNvCxnSpPr>
          <p:nvPr/>
        </p:nvCxnSpPr>
        <p:spPr>
          <a:xfrm>
            <a:off x="7370624" y="3493664"/>
            <a:ext cx="2447632" cy="0"/>
          </a:xfrm>
          <a:prstGeom prst="line">
            <a:avLst/>
          </a:prstGeom>
          <a:ln w="1778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8" name="Conector recto de flecha 27">
            <a:extLst>
              <a:ext uri="{FF2B5EF4-FFF2-40B4-BE49-F238E27FC236}">
                <a16:creationId xmlns:a16="http://schemas.microsoft.com/office/drawing/2014/main" id="{A785C68F-FC25-42CA-9557-321278EFF289}"/>
              </a:ext>
            </a:extLst>
          </p:cNvPr>
          <p:cNvCxnSpPr/>
          <p:nvPr/>
        </p:nvCxnSpPr>
        <p:spPr>
          <a:xfrm>
            <a:off x="257688" y="3659914"/>
            <a:ext cx="11611039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Diagrama de flujo: combinar 50">
            <a:extLst>
              <a:ext uri="{FF2B5EF4-FFF2-40B4-BE49-F238E27FC236}">
                <a16:creationId xmlns:a16="http://schemas.microsoft.com/office/drawing/2014/main" id="{A0BD09A6-63CB-4687-9AD7-EB6ADA56753F}"/>
              </a:ext>
            </a:extLst>
          </p:cNvPr>
          <p:cNvSpPr/>
          <p:nvPr/>
        </p:nvSpPr>
        <p:spPr>
          <a:xfrm>
            <a:off x="5741490" y="3046218"/>
            <a:ext cx="304801" cy="258476"/>
          </a:xfrm>
          <a:prstGeom prst="flowChartMerge">
            <a:avLst/>
          </a:prstGeom>
          <a:solidFill>
            <a:srgbClr val="A24A0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" name="Elipse 2">
            <a:extLst>
              <a:ext uri="{FF2B5EF4-FFF2-40B4-BE49-F238E27FC236}">
                <a16:creationId xmlns:a16="http://schemas.microsoft.com/office/drawing/2014/main" id="{3518F264-6436-4B49-93B4-BD34AFF50925}"/>
              </a:ext>
            </a:extLst>
          </p:cNvPr>
          <p:cNvSpPr/>
          <p:nvPr/>
        </p:nvSpPr>
        <p:spPr>
          <a:xfrm>
            <a:off x="5833582" y="3582568"/>
            <a:ext cx="131745" cy="133757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3" name="CuadroTexto 52">
            <a:extLst>
              <a:ext uri="{FF2B5EF4-FFF2-40B4-BE49-F238E27FC236}">
                <a16:creationId xmlns:a16="http://schemas.microsoft.com/office/drawing/2014/main" id="{359DC68C-B1D7-4BDE-A23A-6B5BAC5CB516}"/>
              </a:ext>
            </a:extLst>
          </p:cNvPr>
          <p:cNvSpPr txBox="1"/>
          <p:nvPr/>
        </p:nvSpPr>
        <p:spPr>
          <a:xfrm>
            <a:off x="2927508" y="1004148"/>
            <a:ext cx="226399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chemeClr val="accent5">
                    <a:lumMod val="75000"/>
                  </a:schemeClr>
                </a:solidFill>
                <a:latin typeface="Avenir Next LT Pro" panose="020B0504020202020204" pitchFamily="34" charset="0"/>
              </a:rPr>
              <a:t>Después del </a:t>
            </a:r>
          </a:p>
          <a:p>
            <a:r>
              <a:rPr lang="es-MX" b="1" dirty="0">
                <a:solidFill>
                  <a:schemeClr val="accent5">
                    <a:lumMod val="75000"/>
                  </a:schemeClr>
                </a:solidFill>
                <a:latin typeface="Avenir Next LT Pro" panose="020B0504020202020204" pitchFamily="34" charset="0"/>
              </a:rPr>
              <a:t>537 a.E.C. hasta el siglo II E.C.</a:t>
            </a:r>
          </a:p>
          <a:p>
            <a:r>
              <a:rPr lang="es-MX" b="1" dirty="0">
                <a:latin typeface="Arial Nova Cond Light" panose="020B0306020202020204" pitchFamily="34" charset="0"/>
              </a:rPr>
              <a:t>Copistas, escribas o </a:t>
            </a:r>
            <a:r>
              <a:rPr lang="es-MX" b="1" dirty="0">
                <a:solidFill>
                  <a:srgbClr val="C00000"/>
                </a:solidFill>
                <a:latin typeface="Arial Nova Cond Light" panose="020B0306020202020204" pitchFamily="34" charset="0"/>
              </a:rPr>
              <a:t>soferim.</a:t>
            </a:r>
            <a:r>
              <a:rPr lang="es-MX" b="1" dirty="0">
                <a:latin typeface="Arial Nova Cond Light" panose="020B0306020202020204" pitchFamily="34" charset="0"/>
              </a:rPr>
              <a:t> Comenzando con Esdras.</a:t>
            </a:r>
          </a:p>
          <a:p>
            <a:r>
              <a:rPr lang="es-MX" b="1" dirty="0">
                <a:latin typeface="Arial Nova Cond Light" panose="020B0306020202020204" pitchFamily="34" charset="0"/>
              </a:rPr>
              <a:t>(Esdras 7:6)</a:t>
            </a:r>
          </a:p>
          <a:p>
            <a:endParaRPr lang="es-MX" b="1" dirty="0">
              <a:solidFill>
                <a:schemeClr val="accent5">
                  <a:lumMod val="75000"/>
                </a:schemeClr>
              </a:solidFill>
              <a:latin typeface="Avenir Next LT Pro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132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29978C97-ED0B-464B-86DE-54A446150924}"/>
              </a:ext>
            </a:extLst>
          </p:cNvPr>
          <p:cNvSpPr/>
          <p:nvPr/>
        </p:nvSpPr>
        <p:spPr>
          <a:xfrm>
            <a:off x="257688" y="134488"/>
            <a:ext cx="1143554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s-MX" sz="36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venir Next LT Pro" panose="020B0504020202020204" pitchFamily="34" charset="0"/>
              </a:rPr>
              <a:t>Cómo nos llegó la Biblia  -</a:t>
            </a:r>
            <a:r>
              <a:rPr lang="es-MX" sz="28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venir Next LT Pro" panose="020B0504020202020204" pitchFamily="34" charset="0"/>
              </a:rPr>
              <a:t>Las Escrituras hebreas.</a:t>
            </a:r>
            <a:endParaRPr lang="es-MX" sz="3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Avenir Next LT Pro" panose="020B050402020202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8027148-5C38-463E-92C8-03CCFB263885}"/>
              </a:ext>
            </a:extLst>
          </p:cNvPr>
          <p:cNvSpPr txBox="1"/>
          <p:nvPr/>
        </p:nvSpPr>
        <p:spPr>
          <a:xfrm>
            <a:off x="11017624" y="6434653"/>
            <a:ext cx="9323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i="1" dirty="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</a:rPr>
              <a:t>Lección 2A</a:t>
            </a:r>
          </a:p>
        </p:txBody>
      </p:sp>
      <p:sp>
        <p:nvSpPr>
          <p:cNvPr id="6" name="Diagrama de flujo: combinar 5">
            <a:extLst>
              <a:ext uri="{FF2B5EF4-FFF2-40B4-BE49-F238E27FC236}">
                <a16:creationId xmlns:a16="http://schemas.microsoft.com/office/drawing/2014/main" id="{7B852747-C558-42A9-B30C-D691E9DAA007}"/>
              </a:ext>
            </a:extLst>
          </p:cNvPr>
          <p:cNvSpPr/>
          <p:nvPr/>
        </p:nvSpPr>
        <p:spPr>
          <a:xfrm>
            <a:off x="868216" y="3060076"/>
            <a:ext cx="304801" cy="258476"/>
          </a:xfrm>
          <a:prstGeom prst="flowChartMerge">
            <a:avLst/>
          </a:prstGeom>
          <a:solidFill>
            <a:srgbClr val="A24A0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D37399C0-A250-43A2-974A-BF14A48F9C0B}"/>
              </a:ext>
            </a:extLst>
          </p:cNvPr>
          <p:cNvSpPr txBox="1"/>
          <p:nvPr/>
        </p:nvSpPr>
        <p:spPr>
          <a:xfrm>
            <a:off x="309414" y="1018234"/>
            <a:ext cx="210671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chemeClr val="accent5">
                    <a:lumMod val="75000"/>
                  </a:schemeClr>
                </a:solidFill>
                <a:latin typeface="Avenir Next LT Pro" panose="020B0504020202020204" pitchFamily="34" charset="0"/>
              </a:rPr>
              <a:t>1473 a.E.C.</a:t>
            </a:r>
          </a:p>
          <a:p>
            <a:r>
              <a:rPr lang="es-MX" b="1" dirty="0">
                <a:latin typeface="Arial Nova Cond Light" panose="020B0306020202020204" pitchFamily="34" charset="0"/>
              </a:rPr>
              <a:t>Jehová encarga a los </a:t>
            </a:r>
            <a:r>
              <a:rPr lang="es-MX" b="1" dirty="0">
                <a:solidFill>
                  <a:srgbClr val="C00000"/>
                </a:solidFill>
                <a:latin typeface="Arial Nova Cond Light" panose="020B0306020202020204" pitchFamily="34" charset="0"/>
              </a:rPr>
              <a:t>levitas</a:t>
            </a:r>
            <a:r>
              <a:rPr lang="es-MX" b="1" dirty="0">
                <a:latin typeface="Arial Nova Cond Light" panose="020B0306020202020204" pitchFamily="34" charset="0"/>
              </a:rPr>
              <a:t> que conserven el libro de la Ley.</a:t>
            </a:r>
          </a:p>
          <a:p>
            <a:r>
              <a:rPr lang="es-MX" b="1" dirty="0">
                <a:latin typeface="Arial Nova Cond Light" panose="020B0306020202020204" pitchFamily="34" charset="0"/>
              </a:rPr>
              <a:t>Ordena a los </a:t>
            </a:r>
            <a:r>
              <a:rPr lang="es-MX" b="1" dirty="0">
                <a:solidFill>
                  <a:srgbClr val="C00000"/>
                </a:solidFill>
                <a:latin typeface="Arial Nova Cond Light" panose="020B0306020202020204" pitchFamily="34" charset="0"/>
              </a:rPr>
              <a:t>reyes</a:t>
            </a:r>
            <a:r>
              <a:rPr lang="es-MX" b="1" dirty="0">
                <a:latin typeface="Arial Nova Cond Light" panose="020B0306020202020204" pitchFamily="34" charset="0"/>
              </a:rPr>
              <a:t> hagan copias de la Ley. (Deut. 17:18; 31:26)</a:t>
            </a:r>
          </a:p>
        </p:txBody>
      </p:sp>
      <p:sp>
        <p:nvSpPr>
          <p:cNvPr id="10" name="Diagrama de flujo: combinar 9">
            <a:extLst>
              <a:ext uri="{FF2B5EF4-FFF2-40B4-BE49-F238E27FC236}">
                <a16:creationId xmlns:a16="http://schemas.microsoft.com/office/drawing/2014/main" id="{98D1B49F-99B3-40F6-A035-CD4E75C8EAF9}"/>
              </a:ext>
            </a:extLst>
          </p:cNvPr>
          <p:cNvSpPr/>
          <p:nvPr/>
        </p:nvSpPr>
        <p:spPr>
          <a:xfrm rot="10800000">
            <a:off x="3072986" y="3954318"/>
            <a:ext cx="304801" cy="258476"/>
          </a:xfrm>
          <a:prstGeom prst="flowChartMerge">
            <a:avLst/>
          </a:prstGeom>
          <a:solidFill>
            <a:srgbClr val="A24A0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3884F381-09BC-4CB8-A7E0-2EF524D04FFD}"/>
              </a:ext>
            </a:extLst>
          </p:cNvPr>
          <p:cNvSpPr txBox="1"/>
          <p:nvPr/>
        </p:nvSpPr>
        <p:spPr>
          <a:xfrm>
            <a:off x="2447091" y="4274861"/>
            <a:ext cx="19858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chemeClr val="accent5">
                    <a:lumMod val="75000"/>
                  </a:schemeClr>
                </a:solidFill>
                <a:latin typeface="Avenir Next LT Pro" panose="020B0504020202020204" pitchFamily="34" charset="0"/>
              </a:rPr>
              <a:t>537 a.E.C.</a:t>
            </a:r>
          </a:p>
          <a:p>
            <a:r>
              <a:rPr lang="es-MX" b="1" dirty="0">
                <a:latin typeface="Arial Nova Cond Light" panose="020B0306020202020204" pitchFamily="34" charset="0"/>
              </a:rPr>
              <a:t>Regreso a Jerusalén del destierro en Babilonia. </a:t>
            </a:r>
          </a:p>
        </p:txBody>
      </p: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ACFE2A21-7794-470E-9B7B-315113EBA83D}"/>
              </a:ext>
            </a:extLst>
          </p:cNvPr>
          <p:cNvCxnSpPr/>
          <p:nvPr/>
        </p:nvCxnSpPr>
        <p:spPr>
          <a:xfrm flipH="1">
            <a:off x="2151533" y="3173469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1CCE7741-13E7-4576-8306-CA801931F0BD}"/>
              </a:ext>
            </a:extLst>
          </p:cNvPr>
          <p:cNvCxnSpPr/>
          <p:nvPr/>
        </p:nvCxnSpPr>
        <p:spPr>
          <a:xfrm flipH="1">
            <a:off x="2178427" y="3249918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8B98F785-E791-4F08-9122-D399A7275778}"/>
              </a:ext>
            </a:extLst>
          </p:cNvPr>
          <p:cNvCxnSpPr/>
          <p:nvPr/>
        </p:nvCxnSpPr>
        <p:spPr>
          <a:xfrm flipH="1">
            <a:off x="2205321" y="3343139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D051B566-EEF3-479E-A92B-C027062E0EA6}"/>
              </a:ext>
            </a:extLst>
          </p:cNvPr>
          <p:cNvCxnSpPr/>
          <p:nvPr/>
        </p:nvCxnSpPr>
        <p:spPr>
          <a:xfrm flipH="1">
            <a:off x="2296329" y="3274497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A1FF9C6D-96AD-45A5-9D96-88DAE39599DA}"/>
              </a:ext>
            </a:extLst>
          </p:cNvPr>
          <p:cNvCxnSpPr/>
          <p:nvPr/>
        </p:nvCxnSpPr>
        <p:spPr>
          <a:xfrm flipH="1">
            <a:off x="2339793" y="3316904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74110781-0EBE-44A0-A833-136F0675FF2E}"/>
              </a:ext>
            </a:extLst>
          </p:cNvPr>
          <p:cNvCxnSpPr/>
          <p:nvPr/>
        </p:nvCxnSpPr>
        <p:spPr>
          <a:xfrm flipH="1">
            <a:off x="2393583" y="3325869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id="{34F1B6C1-3D6F-43CE-BEA9-C318713808A0}"/>
              </a:ext>
            </a:extLst>
          </p:cNvPr>
          <p:cNvCxnSpPr/>
          <p:nvPr/>
        </p:nvCxnSpPr>
        <p:spPr>
          <a:xfrm flipH="1">
            <a:off x="2447373" y="3325869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Diagrama de flujo: combinar 17">
            <a:extLst>
              <a:ext uri="{FF2B5EF4-FFF2-40B4-BE49-F238E27FC236}">
                <a16:creationId xmlns:a16="http://schemas.microsoft.com/office/drawing/2014/main" id="{7B850C82-A942-4831-8338-6A6FCE61C6AA}"/>
              </a:ext>
            </a:extLst>
          </p:cNvPr>
          <p:cNvSpPr/>
          <p:nvPr/>
        </p:nvSpPr>
        <p:spPr>
          <a:xfrm>
            <a:off x="3224578" y="3060073"/>
            <a:ext cx="304801" cy="258476"/>
          </a:xfrm>
          <a:prstGeom prst="flowChartMerge">
            <a:avLst/>
          </a:prstGeom>
          <a:solidFill>
            <a:srgbClr val="A24A0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20" name="Conector recto 19">
            <a:extLst>
              <a:ext uri="{FF2B5EF4-FFF2-40B4-BE49-F238E27FC236}">
                <a16:creationId xmlns:a16="http://schemas.microsoft.com/office/drawing/2014/main" id="{1DC18350-4549-4259-972A-5D96F8E94FF2}"/>
              </a:ext>
            </a:extLst>
          </p:cNvPr>
          <p:cNvCxnSpPr/>
          <p:nvPr/>
        </p:nvCxnSpPr>
        <p:spPr>
          <a:xfrm flipH="1">
            <a:off x="4903691" y="3079588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id="{8F066EC7-D515-46EB-AA36-353F862108F3}"/>
              </a:ext>
            </a:extLst>
          </p:cNvPr>
          <p:cNvCxnSpPr/>
          <p:nvPr/>
        </p:nvCxnSpPr>
        <p:spPr>
          <a:xfrm flipH="1">
            <a:off x="4930585" y="3172809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cto 21">
            <a:extLst>
              <a:ext uri="{FF2B5EF4-FFF2-40B4-BE49-F238E27FC236}">
                <a16:creationId xmlns:a16="http://schemas.microsoft.com/office/drawing/2014/main" id="{9DB39FCD-7FA8-4F4E-90BA-29113104BC3A}"/>
              </a:ext>
            </a:extLst>
          </p:cNvPr>
          <p:cNvCxnSpPr/>
          <p:nvPr/>
        </p:nvCxnSpPr>
        <p:spPr>
          <a:xfrm flipH="1">
            <a:off x="5021593" y="3104167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cto 22">
            <a:extLst>
              <a:ext uri="{FF2B5EF4-FFF2-40B4-BE49-F238E27FC236}">
                <a16:creationId xmlns:a16="http://schemas.microsoft.com/office/drawing/2014/main" id="{80779580-9F74-4EC3-8564-4337D706FCF6}"/>
              </a:ext>
            </a:extLst>
          </p:cNvPr>
          <p:cNvCxnSpPr/>
          <p:nvPr/>
        </p:nvCxnSpPr>
        <p:spPr>
          <a:xfrm flipH="1">
            <a:off x="5065057" y="3146574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cto 23">
            <a:extLst>
              <a:ext uri="{FF2B5EF4-FFF2-40B4-BE49-F238E27FC236}">
                <a16:creationId xmlns:a16="http://schemas.microsoft.com/office/drawing/2014/main" id="{AD303093-2F79-4880-B578-BB64329A70FC}"/>
              </a:ext>
            </a:extLst>
          </p:cNvPr>
          <p:cNvCxnSpPr/>
          <p:nvPr/>
        </p:nvCxnSpPr>
        <p:spPr>
          <a:xfrm flipH="1">
            <a:off x="5118847" y="3155539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recto 24">
            <a:extLst>
              <a:ext uri="{FF2B5EF4-FFF2-40B4-BE49-F238E27FC236}">
                <a16:creationId xmlns:a16="http://schemas.microsoft.com/office/drawing/2014/main" id="{16A05264-6C71-4FFE-ADDF-03271625181D}"/>
              </a:ext>
            </a:extLst>
          </p:cNvPr>
          <p:cNvCxnSpPr/>
          <p:nvPr/>
        </p:nvCxnSpPr>
        <p:spPr>
          <a:xfrm flipH="1">
            <a:off x="5172637" y="3155539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cto 25">
            <a:extLst>
              <a:ext uri="{FF2B5EF4-FFF2-40B4-BE49-F238E27FC236}">
                <a16:creationId xmlns:a16="http://schemas.microsoft.com/office/drawing/2014/main" id="{DB5762DB-BDEB-4202-B6E6-A0FC4CD20BE7}"/>
              </a:ext>
            </a:extLst>
          </p:cNvPr>
          <p:cNvCxnSpPr/>
          <p:nvPr/>
        </p:nvCxnSpPr>
        <p:spPr>
          <a:xfrm flipH="1">
            <a:off x="5172632" y="3307939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CuadroTexto 33">
            <a:extLst>
              <a:ext uri="{FF2B5EF4-FFF2-40B4-BE49-F238E27FC236}">
                <a16:creationId xmlns:a16="http://schemas.microsoft.com/office/drawing/2014/main" id="{CFDD32CC-C751-40F2-A40C-53189A3F5A3E}"/>
              </a:ext>
            </a:extLst>
          </p:cNvPr>
          <p:cNvSpPr txBox="1"/>
          <p:nvPr/>
        </p:nvSpPr>
        <p:spPr>
          <a:xfrm>
            <a:off x="5380443" y="2108750"/>
            <a:ext cx="14275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chemeClr val="accent5">
                    <a:lumMod val="75000"/>
                  </a:schemeClr>
                </a:solidFill>
                <a:latin typeface="Avenir Next LT Pro" panose="020B0504020202020204" pitchFamily="34" charset="0"/>
              </a:rPr>
              <a:t>2 a.E.C.</a:t>
            </a:r>
          </a:p>
          <a:p>
            <a:r>
              <a:rPr lang="es-MX" b="1" dirty="0">
                <a:latin typeface="Arial Nova Cond Light" panose="020B0306020202020204" pitchFamily="34" charset="0"/>
              </a:rPr>
              <a:t>Nacimiento de</a:t>
            </a:r>
          </a:p>
          <a:p>
            <a:r>
              <a:rPr lang="es-MX" b="1" dirty="0">
                <a:latin typeface="Arial Nova Cond Light" panose="020B0306020202020204" pitchFamily="34" charset="0"/>
              </a:rPr>
              <a:t>Jesús.</a:t>
            </a:r>
          </a:p>
        </p:txBody>
      </p:sp>
      <p:cxnSp>
        <p:nvCxnSpPr>
          <p:cNvPr id="37" name="Conector recto 36">
            <a:extLst>
              <a:ext uri="{FF2B5EF4-FFF2-40B4-BE49-F238E27FC236}">
                <a16:creationId xmlns:a16="http://schemas.microsoft.com/office/drawing/2014/main" id="{D59A5385-410E-498E-AD55-8DEDE600C2D2}"/>
              </a:ext>
            </a:extLst>
          </p:cNvPr>
          <p:cNvCxnSpPr>
            <a:cxnSpLocks/>
          </p:cNvCxnSpPr>
          <p:nvPr/>
        </p:nvCxnSpPr>
        <p:spPr>
          <a:xfrm flipV="1">
            <a:off x="988292" y="3493652"/>
            <a:ext cx="2253673" cy="2"/>
          </a:xfrm>
          <a:prstGeom prst="line">
            <a:avLst/>
          </a:prstGeom>
          <a:ln w="1778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42" name="Diagrama de flujo: combinar 41">
            <a:extLst>
              <a:ext uri="{FF2B5EF4-FFF2-40B4-BE49-F238E27FC236}">
                <a16:creationId xmlns:a16="http://schemas.microsoft.com/office/drawing/2014/main" id="{D0B5BDD6-8D3F-4F24-93A2-CE439D512F6A}"/>
              </a:ext>
            </a:extLst>
          </p:cNvPr>
          <p:cNvSpPr/>
          <p:nvPr/>
        </p:nvSpPr>
        <p:spPr>
          <a:xfrm>
            <a:off x="7256246" y="3055461"/>
            <a:ext cx="304801" cy="258476"/>
          </a:xfrm>
          <a:prstGeom prst="flowChartMerge">
            <a:avLst/>
          </a:prstGeom>
          <a:solidFill>
            <a:srgbClr val="A24A0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43" name="Conector recto 42">
            <a:extLst>
              <a:ext uri="{FF2B5EF4-FFF2-40B4-BE49-F238E27FC236}">
                <a16:creationId xmlns:a16="http://schemas.microsoft.com/office/drawing/2014/main" id="{81CF099B-F8AD-4FE1-8FBE-ED7EB870018D}"/>
              </a:ext>
            </a:extLst>
          </p:cNvPr>
          <p:cNvCxnSpPr/>
          <p:nvPr/>
        </p:nvCxnSpPr>
        <p:spPr>
          <a:xfrm flipH="1">
            <a:off x="6358419" y="3158100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ector recto 43">
            <a:extLst>
              <a:ext uri="{FF2B5EF4-FFF2-40B4-BE49-F238E27FC236}">
                <a16:creationId xmlns:a16="http://schemas.microsoft.com/office/drawing/2014/main" id="{E5C79259-31C1-4747-9352-83C70D0FBFCA}"/>
              </a:ext>
            </a:extLst>
          </p:cNvPr>
          <p:cNvCxnSpPr/>
          <p:nvPr/>
        </p:nvCxnSpPr>
        <p:spPr>
          <a:xfrm flipH="1">
            <a:off x="6385313" y="3251321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ector recto 44">
            <a:extLst>
              <a:ext uri="{FF2B5EF4-FFF2-40B4-BE49-F238E27FC236}">
                <a16:creationId xmlns:a16="http://schemas.microsoft.com/office/drawing/2014/main" id="{9DA79CFD-D1C6-4DEF-A8C8-A2263A08BCEB}"/>
              </a:ext>
            </a:extLst>
          </p:cNvPr>
          <p:cNvCxnSpPr/>
          <p:nvPr/>
        </p:nvCxnSpPr>
        <p:spPr>
          <a:xfrm flipH="1">
            <a:off x="6476321" y="3182679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ector recto 45">
            <a:extLst>
              <a:ext uri="{FF2B5EF4-FFF2-40B4-BE49-F238E27FC236}">
                <a16:creationId xmlns:a16="http://schemas.microsoft.com/office/drawing/2014/main" id="{99E65A82-EF1B-490B-80E8-FADA8B6991F5}"/>
              </a:ext>
            </a:extLst>
          </p:cNvPr>
          <p:cNvCxnSpPr/>
          <p:nvPr/>
        </p:nvCxnSpPr>
        <p:spPr>
          <a:xfrm flipH="1">
            <a:off x="6519785" y="3225086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ector recto 46">
            <a:extLst>
              <a:ext uri="{FF2B5EF4-FFF2-40B4-BE49-F238E27FC236}">
                <a16:creationId xmlns:a16="http://schemas.microsoft.com/office/drawing/2014/main" id="{4BE893AB-4863-4EF9-8699-CA9AE37B84C4}"/>
              </a:ext>
            </a:extLst>
          </p:cNvPr>
          <p:cNvCxnSpPr/>
          <p:nvPr/>
        </p:nvCxnSpPr>
        <p:spPr>
          <a:xfrm flipH="1">
            <a:off x="6573575" y="3234051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ector recto 47">
            <a:extLst>
              <a:ext uri="{FF2B5EF4-FFF2-40B4-BE49-F238E27FC236}">
                <a16:creationId xmlns:a16="http://schemas.microsoft.com/office/drawing/2014/main" id="{2772E75C-002E-4100-B06D-4668DEEE2A50}"/>
              </a:ext>
            </a:extLst>
          </p:cNvPr>
          <p:cNvCxnSpPr/>
          <p:nvPr/>
        </p:nvCxnSpPr>
        <p:spPr>
          <a:xfrm flipH="1">
            <a:off x="6627365" y="3234051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ector recto 39">
            <a:extLst>
              <a:ext uri="{FF2B5EF4-FFF2-40B4-BE49-F238E27FC236}">
                <a16:creationId xmlns:a16="http://schemas.microsoft.com/office/drawing/2014/main" id="{23824C65-62CE-4C78-AC0C-96C452A0552D}"/>
              </a:ext>
            </a:extLst>
          </p:cNvPr>
          <p:cNvCxnSpPr>
            <a:cxnSpLocks/>
          </p:cNvCxnSpPr>
          <p:nvPr/>
        </p:nvCxnSpPr>
        <p:spPr>
          <a:xfrm>
            <a:off x="3340843" y="3489042"/>
            <a:ext cx="3568780" cy="0"/>
          </a:xfrm>
          <a:prstGeom prst="line">
            <a:avLst/>
          </a:prstGeom>
          <a:ln w="1778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49" name="CuadroTexto 48">
            <a:extLst>
              <a:ext uri="{FF2B5EF4-FFF2-40B4-BE49-F238E27FC236}">
                <a16:creationId xmlns:a16="http://schemas.microsoft.com/office/drawing/2014/main" id="{5A4185FA-E94E-4F4D-958A-79AEB6EC4EC6}"/>
              </a:ext>
            </a:extLst>
          </p:cNvPr>
          <p:cNvSpPr txBox="1"/>
          <p:nvPr/>
        </p:nvSpPr>
        <p:spPr>
          <a:xfrm>
            <a:off x="6808287" y="995150"/>
            <a:ext cx="225258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chemeClr val="accent5">
                    <a:lumMod val="75000"/>
                  </a:schemeClr>
                </a:solidFill>
                <a:latin typeface="Avenir Next LT Pro" panose="020B0504020202020204" pitchFamily="34" charset="0"/>
              </a:rPr>
              <a:t>Entre los siglos </a:t>
            </a:r>
          </a:p>
          <a:p>
            <a:r>
              <a:rPr lang="es-MX" b="1" dirty="0">
                <a:solidFill>
                  <a:schemeClr val="accent5">
                    <a:lumMod val="75000"/>
                  </a:schemeClr>
                </a:solidFill>
                <a:latin typeface="Avenir Next LT Pro" panose="020B0504020202020204" pitchFamily="34" charset="0"/>
              </a:rPr>
              <a:t>VI y X  E.C.</a:t>
            </a:r>
          </a:p>
          <a:p>
            <a:r>
              <a:rPr lang="es-MX" b="1" dirty="0">
                <a:latin typeface="Arial Nova Cond Light" panose="020B0306020202020204" pitchFamily="34" charset="0"/>
              </a:rPr>
              <a:t>En la Edad Media un grupo de escribas judíos llamados </a:t>
            </a:r>
            <a:r>
              <a:rPr lang="es-MX" b="1" dirty="0">
                <a:solidFill>
                  <a:srgbClr val="C00000"/>
                </a:solidFill>
                <a:latin typeface="Arial Nova Cond Light" panose="020B0306020202020204" pitchFamily="34" charset="0"/>
              </a:rPr>
              <a:t>masoretas </a:t>
            </a:r>
            <a:r>
              <a:rPr lang="es-MX" b="1" dirty="0">
                <a:latin typeface="Arial Nova Cond Light" panose="020B0306020202020204" pitchFamily="34" charset="0"/>
              </a:rPr>
              <a:t>continuaron con esa costumbre.</a:t>
            </a:r>
          </a:p>
        </p:txBody>
      </p:sp>
      <p:cxnSp>
        <p:nvCxnSpPr>
          <p:cNvPr id="50" name="Conector recto 49">
            <a:extLst>
              <a:ext uri="{FF2B5EF4-FFF2-40B4-BE49-F238E27FC236}">
                <a16:creationId xmlns:a16="http://schemas.microsoft.com/office/drawing/2014/main" id="{A32365CD-3F07-40C9-A869-C705DC3A8966}"/>
              </a:ext>
            </a:extLst>
          </p:cNvPr>
          <p:cNvCxnSpPr>
            <a:cxnSpLocks/>
          </p:cNvCxnSpPr>
          <p:nvPr/>
        </p:nvCxnSpPr>
        <p:spPr>
          <a:xfrm>
            <a:off x="7370624" y="3493664"/>
            <a:ext cx="2447632" cy="0"/>
          </a:xfrm>
          <a:prstGeom prst="line">
            <a:avLst/>
          </a:prstGeom>
          <a:ln w="1778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grpSp>
        <p:nvGrpSpPr>
          <p:cNvPr id="5" name="Grupo 4">
            <a:extLst>
              <a:ext uri="{FF2B5EF4-FFF2-40B4-BE49-F238E27FC236}">
                <a16:creationId xmlns:a16="http://schemas.microsoft.com/office/drawing/2014/main" id="{FFDC7DD8-DEE6-458A-8281-AE19242BA783}"/>
              </a:ext>
            </a:extLst>
          </p:cNvPr>
          <p:cNvGrpSpPr/>
          <p:nvPr/>
        </p:nvGrpSpPr>
        <p:grpSpPr>
          <a:xfrm>
            <a:off x="9254288" y="3954324"/>
            <a:ext cx="1763335" cy="2065630"/>
            <a:chOff x="9254288" y="3954324"/>
            <a:chExt cx="1763335" cy="2065630"/>
          </a:xfrm>
        </p:grpSpPr>
        <p:sp>
          <p:nvSpPr>
            <p:cNvPr id="54" name="Diagrama de flujo: combinar 53">
              <a:extLst>
                <a:ext uri="{FF2B5EF4-FFF2-40B4-BE49-F238E27FC236}">
                  <a16:creationId xmlns:a16="http://schemas.microsoft.com/office/drawing/2014/main" id="{C449FECE-8619-4692-B5D5-3BB4E3CCCB9E}"/>
                </a:ext>
              </a:extLst>
            </p:cNvPr>
            <p:cNvSpPr/>
            <p:nvPr/>
          </p:nvSpPr>
          <p:spPr>
            <a:xfrm rot="10800000">
              <a:off x="9547675" y="3954324"/>
              <a:ext cx="304801" cy="258476"/>
            </a:xfrm>
            <a:prstGeom prst="flowChartMerge">
              <a:avLst/>
            </a:prstGeom>
            <a:solidFill>
              <a:srgbClr val="A24A0E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56" name="CuadroTexto 55">
              <a:extLst>
                <a:ext uri="{FF2B5EF4-FFF2-40B4-BE49-F238E27FC236}">
                  <a16:creationId xmlns:a16="http://schemas.microsoft.com/office/drawing/2014/main" id="{FE924543-0AF8-4A44-9DCC-B5DE1097D231}"/>
                </a:ext>
              </a:extLst>
            </p:cNvPr>
            <p:cNvSpPr txBox="1"/>
            <p:nvPr/>
          </p:nvSpPr>
          <p:spPr>
            <a:xfrm>
              <a:off x="9254288" y="4265628"/>
              <a:ext cx="1763335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b="1" dirty="0">
                  <a:solidFill>
                    <a:schemeClr val="accent5">
                      <a:lumMod val="75000"/>
                    </a:schemeClr>
                  </a:solidFill>
                  <a:latin typeface="Avenir Next LT Pro" panose="020B0504020202020204" pitchFamily="34" charset="0"/>
                </a:rPr>
                <a:t>1008 E.C.</a:t>
              </a:r>
            </a:p>
            <a:p>
              <a:r>
                <a:rPr lang="es-MX" b="1" dirty="0">
                  <a:solidFill>
                    <a:schemeClr val="accent5">
                      <a:lumMod val="75000"/>
                    </a:schemeClr>
                  </a:solidFill>
                  <a:latin typeface="Avenir Next LT Pro" panose="020B0504020202020204" pitchFamily="34" charset="0"/>
                </a:rPr>
                <a:t>1009 E.C.</a:t>
              </a:r>
            </a:p>
            <a:p>
              <a:r>
                <a:rPr lang="es-MX" b="1" dirty="0">
                  <a:latin typeface="Arial Nova Cond Light" panose="020B0306020202020204" pitchFamily="34" charset="0"/>
                </a:rPr>
                <a:t>Se copia lo que se conoce hoy como el</a:t>
              </a:r>
              <a:r>
                <a:rPr lang="es-MX" b="1" dirty="0">
                  <a:solidFill>
                    <a:schemeClr val="accent2">
                      <a:lumMod val="50000"/>
                    </a:schemeClr>
                  </a:solidFill>
                  <a:latin typeface="Arial Nova Cond Light" panose="020B0306020202020204" pitchFamily="34" charset="0"/>
                </a:rPr>
                <a:t> </a:t>
              </a:r>
              <a:r>
                <a:rPr lang="es-MX" b="1" dirty="0">
                  <a:solidFill>
                    <a:srgbClr val="C00000"/>
                  </a:solidFill>
                  <a:latin typeface="Arial Nova Cond Light" panose="020B0306020202020204" pitchFamily="34" charset="0"/>
                </a:rPr>
                <a:t>Códice de Leningrado.</a:t>
              </a:r>
            </a:p>
          </p:txBody>
        </p:sp>
      </p:grpSp>
      <p:cxnSp>
        <p:nvCxnSpPr>
          <p:cNvPr id="28" name="Conector recto de flecha 27">
            <a:extLst>
              <a:ext uri="{FF2B5EF4-FFF2-40B4-BE49-F238E27FC236}">
                <a16:creationId xmlns:a16="http://schemas.microsoft.com/office/drawing/2014/main" id="{A785C68F-FC25-42CA-9557-321278EFF289}"/>
              </a:ext>
            </a:extLst>
          </p:cNvPr>
          <p:cNvCxnSpPr/>
          <p:nvPr/>
        </p:nvCxnSpPr>
        <p:spPr>
          <a:xfrm>
            <a:off x="257688" y="3659914"/>
            <a:ext cx="11611039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Diagrama de flujo: combinar 50">
            <a:extLst>
              <a:ext uri="{FF2B5EF4-FFF2-40B4-BE49-F238E27FC236}">
                <a16:creationId xmlns:a16="http://schemas.microsoft.com/office/drawing/2014/main" id="{A0BD09A6-63CB-4687-9AD7-EB6ADA56753F}"/>
              </a:ext>
            </a:extLst>
          </p:cNvPr>
          <p:cNvSpPr/>
          <p:nvPr/>
        </p:nvSpPr>
        <p:spPr>
          <a:xfrm>
            <a:off x="5741490" y="3046218"/>
            <a:ext cx="304801" cy="258476"/>
          </a:xfrm>
          <a:prstGeom prst="flowChartMerge">
            <a:avLst/>
          </a:prstGeom>
          <a:solidFill>
            <a:srgbClr val="A24A0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" name="Elipse 2">
            <a:extLst>
              <a:ext uri="{FF2B5EF4-FFF2-40B4-BE49-F238E27FC236}">
                <a16:creationId xmlns:a16="http://schemas.microsoft.com/office/drawing/2014/main" id="{3518F264-6436-4B49-93B4-BD34AFF50925}"/>
              </a:ext>
            </a:extLst>
          </p:cNvPr>
          <p:cNvSpPr/>
          <p:nvPr/>
        </p:nvSpPr>
        <p:spPr>
          <a:xfrm>
            <a:off x="5833582" y="3582568"/>
            <a:ext cx="131745" cy="133757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3" name="CuadroTexto 52">
            <a:extLst>
              <a:ext uri="{FF2B5EF4-FFF2-40B4-BE49-F238E27FC236}">
                <a16:creationId xmlns:a16="http://schemas.microsoft.com/office/drawing/2014/main" id="{359DC68C-B1D7-4BDE-A23A-6B5BAC5CB516}"/>
              </a:ext>
            </a:extLst>
          </p:cNvPr>
          <p:cNvSpPr txBox="1"/>
          <p:nvPr/>
        </p:nvSpPr>
        <p:spPr>
          <a:xfrm>
            <a:off x="2927508" y="1004148"/>
            <a:ext cx="226399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chemeClr val="accent5">
                    <a:lumMod val="75000"/>
                  </a:schemeClr>
                </a:solidFill>
                <a:latin typeface="Avenir Next LT Pro" panose="020B0504020202020204" pitchFamily="34" charset="0"/>
              </a:rPr>
              <a:t>Después del </a:t>
            </a:r>
          </a:p>
          <a:p>
            <a:r>
              <a:rPr lang="es-MX" b="1" dirty="0">
                <a:solidFill>
                  <a:schemeClr val="accent5">
                    <a:lumMod val="75000"/>
                  </a:schemeClr>
                </a:solidFill>
                <a:latin typeface="Avenir Next LT Pro" panose="020B0504020202020204" pitchFamily="34" charset="0"/>
              </a:rPr>
              <a:t>537 a.E.C. hasta el siglo II E.C.</a:t>
            </a:r>
          </a:p>
          <a:p>
            <a:r>
              <a:rPr lang="es-MX" b="1" dirty="0">
                <a:latin typeface="Arial Nova Cond Light" panose="020B0306020202020204" pitchFamily="34" charset="0"/>
              </a:rPr>
              <a:t>Copistas, escribas o </a:t>
            </a:r>
            <a:r>
              <a:rPr lang="es-MX" b="1" dirty="0">
                <a:solidFill>
                  <a:srgbClr val="C00000"/>
                </a:solidFill>
                <a:latin typeface="Arial Nova Cond Light" panose="020B0306020202020204" pitchFamily="34" charset="0"/>
              </a:rPr>
              <a:t>soferim.</a:t>
            </a:r>
            <a:r>
              <a:rPr lang="es-MX" b="1" dirty="0">
                <a:latin typeface="Arial Nova Cond Light" panose="020B0306020202020204" pitchFamily="34" charset="0"/>
              </a:rPr>
              <a:t> Comenzando con Esdras.</a:t>
            </a:r>
          </a:p>
          <a:p>
            <a:r>
              <a:rPr lang="es-MX" b="1" dirty="0">
                <a:latin typeface="Arial Nova Cond Light" panose="020B0306020202020204" pitchFamily="34" charset="0"/>
              </a:rPr>
              <a:t>(Esdras 7:6)</a:t>
            </a:r>
          </a:p>
          <a:p>
            <a:endParaRPr lang="es-MX" b="1" dirty="0">
              <a:solidFill>
                <a:schemeClr val="accent5">
                  <a:lumMod val="75000"/>
                </a:schemeClr>
              </a:solidFill>
              <a:latin typeface="Avenir Next LT Pro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7146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29978C97-ED0B-464B-86DE-54A446150924}"/>
              </a:ext>
            </a:extLst>
          </p:cNvPr>
          <p:cNvSpPr/>
          <p:nvPr/>
        </p:nvSpPr>
        <p:spPr>
          <a:xfrm>
            <a:off x="257688" y="134488"/>
            <a:ext cx="1143554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s-MX" sz="36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venir Next LT Pro" panose="020B0504020202020204" pitchFamily="34" charset="0"/>
              </a:rPr>
              <a:t>Cómo nos llegó la Biblia  -</a:t>
            </a:r>
            <a:r>
              <a:rPr lang="es-MX" sz="28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venir Next LT Pro" panose="020B0504020202020204" pitchFamily="34" charset="0"/>
              </a:rPr>
              <a:t>Las Escrituras hebreas.</a:t>
            </a:r>
            <a:endParaRPr lang="es-MX" sz="3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Avenir Next LT Pro" panose="020B050402020202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8027148-5C38-463E-92C8-03CCFB263885}"/>
              </a:ext>
            </a:extLst>
          </p:cNvPr>
          <p:cNvSpPr txBox="1"/>
          <p:nvPr/>
        </p:nvSpPr>
        <p:spPr>
          <a:xfrm>
            <a:off x="11017624" y="6434653"/>
            <a:ext cx="9323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i="1" dirty="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</a:rPr>
              <a:t>Lección 2A</a:t>
            </a:r>
          </a:p>
        </p:txBody>
      </p:sp>
      <p:sp>
        <p:nvSpPr>
          <p:cNvPr id="6" name="Diagrama de flujo: combinar 5">
            <a:extLst>
              <a:ext uri="{FF2B5EF4-FFF2-40B4-BE49-F238E27FC236}">
                <a16:creationId xmlns:a16="http://schemas.microsoft.com/office/drawing/2014/main" id="{7B852747-C558-42A9-B30C-D691E9DAA007}"/>
              </a:ext>
            </a:extLst>
          </p:cNvPr>
          <p:cNvSpPr/>
          <p:nvPr/>
        </p:nvSpPr>
        <p:spPr>
          <a:xfrm>
            <a:off x="868216" y="3060076"/>
            <a:ext cx="304801" cy="258476"/>
          </a:xfrm>
          <a:prstGeom prst="flowChartMerge">
            <a:avLst/>
          </a:prstGeom>
          <a:solidFill>
            <a:srgbClr val="A24A0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D37399C0-A250-43A2-974A-BF14A48F9C0B}"/>
              </a:ext>
            </a:extLst>
          </p:cNvPr>
          <p:cNvSpPr txBox="1"/>
          <p:nvPr/>
        </p:nvSpPr>
        <p:spPr>
          <a:xfrm>
            <a:off x="309414" y="1018234"/>
            <a:ext cx="210671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chemeClr val="accent5">
                    <a:lumMod val="75000"/>
                  </a:schemeClr>
                </a:solidFill>
                <a:latin typeface="Avenir Next LT Pro" panose="020B0504020202020204" pitchFamily="34" charset="0"/>
              </a:rPr>
              <a:t>1473 a.E.C.</a:t>
            </a:r>
          </a:p>
          <a:p>
            <a:r>
              <a:rPr lang="es-MX" b="1" dirty="0">
                <a:latin typeface="Arial Nova Cond Light" panose="020B0306020202020204" pitchFamily="34" charset="0"/>
              </a:rPr>
              <a:t>Jehová encarga a los </a:t>
            </a:r>
            <a:r>
              <a:rPr lang="es-MX" b="1" dirty="0">
                <a:solidFill>
                  <a:srgbClr val="C00000"/>
                </a:solidFill>
                <a:latin typeface="Arial Nova Cond Light" panose="020B0306020202020204" pitchFamily="34" charset="0"/>
              </a:rPr>
              <a:t>levitas</a:t>
            </a:r>
            <a:r>
              <a:rPr lang="es-MX" b="1" dirty="0">
                <a:latin typeface="Arial Nova Cond Light" panose="020B0306020202020204" pitchFamily="34" charset="0"/>
              </a:rPr>
              <a:t> que conserven el libro de la Ley.</a:t>
            </a:r>
          </a:p>
          <a:p>
            <a:r>
              <a:rPr lang="es-MX" b="1" dirty="0">
                <a:latin typeface="Arial Nova Cond Light" panose="020B0306020202020204" pitchFamily="34" charset="0"/>
              </a:rPr>
              <a:t>Ordena a los </a:t>
            </a:r>
            <a:r>
              <a:rPr lang="es-MX" b="1" dirty="0">
                <a:solidFill>
                  <a:srgbClr val="C00000"/>
                </a:solidFill>
                <a:latin typeface="Arial Nova Cond Light" panose="020B0306020202020204" pitchFamily="34" charset="0"/>
              </a:rPr>
              <a:t>reyes</a:t>
            </a:r>
            <a:r>
              <a:rPr lang="es-MX" b="1" dirty="0">
                <a:latin typeface="Arial Nova Cond Light" panose="020B0306020202020204" pitchFamily="34" charset="0"/>
              </a:rPr>
              <a:t> hagan copias de la Ley. (Deut. 17:18; 31:26)</a:t>
            </a:r>
          </a:p>
        </p:txBody>
      </p:sp>
      <p:sp>
        <p:nvSpPr>
          <p:cNvPr id="10" name="Diagrama de flujo: combinar 9">
            <a:extLst>
              <a:ext uri="{FF2B5EF4-FFF2-40B4-BE49-F238E27FC236}">
                <a16:creationId xmlns:a16="http://schemas.microsoft.com/office/drawing/2014/main" id="{98D1B49F-99B3-40F6-A035-CD4E75C8EAF9}"/>
              </a:ext>
            </a:extLst>
          </p:cNvPr>
          <p:cNvSpPr/>
          <p:nvPr/>
        </p:nvSpPr>
        <p:spPr>
          <a:xfrm rot="10800000">
            <a:off x="3072986" y="3954318"/>
            <a:ext cx="304801" cy="258476"/>
          </a:xfrm>
          <a:prstGeom prst="flowChartMerge">
            <a:avLst/>
          </a:prstGeom>
          <a:solidFill>
            <a:srgbClr val="A24A0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3884F381-09BC-4CB8-A7E0-2EF524D04FFD}"/>
              </a:ext>
            </a:extLst>
          </p:cNvPr>
          <p:cNvSpPr txBox="1"/>
          <p:nvPr/>
        </p:nvSpPr>
        <p:spPr>
          <a:xfrm>
            <a:off x="2447091" y="4274861"/>
            <a:ext cx="19858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chemeClr val="accent5">
                    <a:lumMod val="75000"/>
                  </a:schemeClr>
                </a:solidFill>
                <a:latin typeface="Avenir Next LT Pro" panose="020B0504020202020204" pitchFamily="34" charset="0"/>
              </a:rPr>
              <a:t>537 a.E.C.</a:t>
            </a:r>
          </a:p>
          <a:p>
            <a:r>
              <a:rPr lang="es-MX" b="1" dirty="0">
                <a:latin typeface="Arial Nova Cond Light" panose="020B0306020202020204" pitchFamily="34" charset="0"/>
              </a:rPr>
              <a:t>Regreso a Jerusalén del destierro en Babilonia. </a:t>
            </a:r>
          </a:p>
        </p:txBody>
      </p: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ACFE2A21-7794-470E-9B7B-315113EBA83D}"/>
              </a:ext>
            </a:extLst>
          </p:cNvPr>
          <p:cNvCxnSpPr/>
          <p:nvPr/>
        </p:nvCxnSpPr>
        <p:spPr>
          <a:xfrm flipH="1">
            <a:off x="2151533" y="3173469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1CCE7741-13E7-4576-8306-CA801931F0BD}"/>
              </a:ext>
            </a:extLst>
          </p:cNvPr>
          <p:cNvCxnSpPr/>
          <p:nvPr/>
        </p:nvCxnSpPr>
        <p:spPr>
          <a:xfrm flipH="1">
            <a:off x="2178427" y="3249918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8B98F785-E791-4F08-9122-D399A7275778}"/>
              </a:ext>
            </a:extLst>
          </p:cNvPr>
          <p:cNvCxnSpPr/>
          <p:nvPr/>
        </p:nvCxnSpPr>
        <p:spPr>
          <a:xfrm flipH="1">
            <a:off x="2205321" y="3343139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D051B566-EEF3-479E-A92B-C027062E0EA6}"/>
              </a:ext>
            </a:extLst>
          </p:cNvPr>
          <p:cNvCxnSpPr/>
          <p:nvPr/>
        </p:nvCxnSpPr>
        <p:spPr>
          <a:xfrm flipH="1">
            <a:off x="2296329" y="3274497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A1FF9C6D-96AD-45A5-9D96-88DAE39599DA}"/>
              </a:ext>
            </a:extLst>
          </p:cNvPr>
          <p:cNvCxnSpPr/>
          <p:nvPr/>
        </p:nvCxnSpPr>
        <p:spPr>
          <a:xfrm flipH="1">
            <a:off x="2339793" y="3316904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74110781-0EBE-44A0-A833-136F0675FF2E}"/>
              </a:ext>
            </a:extLst>
          </p:cNvPr>
          <p:cNvCxnSpPr/>
          <p:nvPr/>
        </p:nvCxnSpPr>
        <p:spPr>
          <a:xfrm flipH="1">
            <a:off x="2393583" y="3325869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id="{34F1B6C1-3D6F-43CE-BEA9-C318713808A0}"/>
              </a:ext>
            </a:extLst>
          </p:cNvPr>
          <p:cNvCxnSpPr/>
          <p:nvPr/>
        </p:nvCxnSpPr>
        <p:spPr>
          <a:xfrm flipH="1">
            <a:off x="2447373" y="3325869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Diagrama de flujo: combinar 17">
            <a:extLst>
              <a:ext uri="{FF2B5EF4-FFF2-40B4-BE49-F238E27FC236}">
                <a16:creationId xmlns:a16="http://schemas.microsoft.com/office/drawing/2014/main" id="{7B850C82-A942-4831-8338-6A6FCE61C6AA}"/>
              </a:ext>
            </a:extLst>
          </p:cNvPr>
          <p:cNvSpPr/>
          <p:nvPr/>
        </p:nvSpPr>
        <p:spPr>
          <a:xfrm>
            <a:off x="3224578" y="3060073"/>
            <a:ext cx="304801" cy="258476"/>
          </a:xfrm>
          <a:prstGeom prst="flowChartMerge">
            <a:avLst/>
          </a:prstGeom>
          <a:solidFill>
            <a:srgbClr val="A24A0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20" name="Conector recto 19">
            <a:extLst>
              <a:ext uri="{FF2B5EF4-FFF2-40B4-BE49-F238E27FC236}">
                <a16:creationId xmlns:a16="http://schemas.microsoft.com/office/drawing/2014/main" id="{1DC18350-4549-4259-972A-5D96F8E94FF2}"/>
              </a:ext>
            </a:extLst>
          </p:cNvPr>
          <p:cNvCxnSpPr/>
          <p:nvPr/>
        </p:nvCxnSpPr>
        <p:spPr>
          <a:xfrm flipH="1">
            <a:off x="4903691" y="3079588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id="{8F066EC7-D515-46EB-AA36-353F862108F3}"/>
              </a:ext>
            </a:extLst>
          </p:cNvPr>
          <p:cNvCxnSpPr/>
          <p:nvPr/>
        </p:nvCxnSpPr>
        <p:spPr>
          <a:xfrm flipH="1">
            <a:off x="4930585" y="3172809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cto 21">
            <a:extLst>
              <a:ext uri="{FF2B5EF4-FFF2-40B4-BE49-F238E27FC236}">
                <a16:creationId xmlns:a16="http://schemas.microsoft.com/office/drawing/2014/main" id="{9DB39FCD-7FA8-4F4E-90BA-29113104BC3A}"/>
              </a:ext>
            </a:extLst>
          </p:cNvPr>
          <p:cNvCxnSpPr/>
          <p:nvPr/>
        </p:nvCxnSpPr>
        <p:spPr>
          <a:xfrm flipH="1">
            <a:off x="5021593" y="3104167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cto 22">
            <a:extLst>
              <a:ext uri="{FF2B5EF4-FFF2-40B4-BE49-F238E27FC236}">
                <a16:creationId xmlns:a16="http://schemas.microsoft.com/office/drawing/2014/main" id="{80779580-9F74-4EC3-8564-4337D706FCF6}"/>
              </a:ext>
            </a:extLst>
          </p:cNvPr>
          <p:cNvCxnSpPr/>
          <p:nvPr/>
        </p:nvCxnSpPr>
        <p:spPr>
          <a:xfrm flipH="1">
            <a:off x="5065057" y="3146574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cto 23">
            <a:extLst>
              <a:ext uri="{FF2B5EF4-FFF2-40B4-BE49-F238E27FC236}">
                <a16:creationId xmlns:a16="http://schemas.microsoft.com/office/drawing/2014/main" id="{AD303093-2F79-4880-B578-BB64329A70FC}"/>
              </a:ext>
            </a:extLst>
          </p:cNvPr>
          <p:cNvCxnSpPr/>
          <p:nvPr/>
        </p:nvCxnSpPr>
        <p:spPr>
          <a:xfrm flipH="1">
            <a:off x="5118847" y="3155539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recto 24">
            <a:extLst>
              <a:ext uri="{FF2B5EF4-FFF2-40B4-BE49-F238E27FC236}">
                <a16:creationId xmlns:a16="http://schemas.microsoft.com/office/drawing/2014/main" id="{16A05264-6C71-4FFE-ADDF-03271625181D}"/>
              </a:ext>
            </a:extLst>
          </p:cNvPr>
          <p:cNvCxnSpPr/>
          <p:nvPr/>
        </p:nvCxnSpPr>
        <p:spPr>
          <a:xfrm flipH="1">
            <a:off x="5172637" y="3155539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cto 25">
            <a:extLst>
              <a:ext uri="{FF2B5EF4-FFF2-40B4-BE49-F238E27FC236}">
                <a16:creationId xmlns:a16="http://schemas.microsoft.com/office/drawing/2014/main" id="{DB5762DB-BDEB-4202-B6E6-A0FC4CD20BE7}"/>
              </a:ext>
            </a:extLst>
          </p:cNvPr>
          <p:cNvCxnSpPr/>
          <p:nvPr/>
        </p:nvCxnSpPr>
        <p:spPr>
          <a:xfrm flipH="1">
            <a:off x="5172632" y="3307939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CuadroTexto 33">
            <a:extLst>
              <a:ext uri="{FF2B5EF4-FFF2-40B4-BE49-F238E27FC236}">
                <a16:creationId xmlns:a16="http://schemas.microsoft.com/office/drawing/2014/main" id="{CFDD32CC-C751-40F2-A40C-53189A3F5A3E}"/>
              </a:ext>
            </a:extLst>
          </p:cNvPr>
          <p:cNvSpPr txBox="1"/>
          <p:nvPr/>
        </p:nvSpPr>
        <p:spPr>
          <a:xfrm>
            <a:off x="5380443" y="2108750"/>
            <a:ext cx="14275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chemeClr val="accent5">
                    <a:lumMod val="75000"/>
                  </a:schemeClr>
                </a:solidFill>
                <a:latin typeface="Avenir Next LT Pro" panose="020B0504020202020204" pitchFamily="34" charset="0"/>
              </a:rPr>
              <a:t>2 a.E.C.</a:t>
            </a:r>
          </a:p>
          <a:p>
            <a:r>
              <a:rPr lang="es-MX" b="1" dirty="0">
                <a:latin typeface="Arial Nova Cond Light" panose="020B0306020202020204" pitchFamily="34" charset="0"/>
              </a:rPr>
              <a:t>Nacimiento de</a:t>
            </a:r>
          </a:p>
          <a:p>
            <a:r>
              <a:rPr lang="es-MX" b="1" dirty="0">
                <a:latin typeface="Arial Nova Cond Light" panose="020B0306020202020204" pitchFamily="34" charset="0"/>
              </a:rPr>
              <a:t>Jesús.</a:t>
            </a:r>
          </a:p>
        </p:txBody>
      </p:sp>
      <p:cxnSp>
        <p:nvCxnSpPr>
          <p:cNvPr id="37" name="Conector recto 36">
            <a:extLst>
              <a:ext uri="{FF2B5EF4-FFF2-40B4-BE49-F238E27FC236}">
                <a16:creationId xmlns:a16="http://schemas.microsoft.com/office/drawing/2014/main" id="{D59A5385-410E-498E-AD55-8DEDE600C2D2}"/>
              </a:ext>
            </a:extLst>
          </p:cNvPr>
          <p:cNvCxnSpPr>
            <a:cxnSpLocks/>
          </p:cNvCxnSpPr>
          <p:nvPr/>
        </p:nvCxnSpPr>
        <p:spPr>
          <a:xfrm flipV="1">
            <a:off x="988292" y="3493652"/>
            <a:ext cx="2253673" cy="2"/>
          </a:xfrm>
          <a:prstGeom prst="line">
            <a:avLst/>
          </a:prstGeom>
          <a:ln w="1778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42" name="Diagrama de flujo: combinar 41">
            <a:extLst>
              <a:ext uri="{FF2B5EF4-FFF2-40B4-BE49-F238E27FC236}">
                <a16:creationId xmlns:a16="http://schemas.microsoft.com/office/drawing/2014/main" id="{D0B5BDD6-8D3F-4F24-93A2-CE439D512F6A}"/>
              </a:ext>
            </a:extLst>
          </p:cNvPr>
          <p:cNvSpPr/>
          <p:nvPr/>
        </p:nvSpPr>
        <p:spPr>
          <a:xfrm>
            <a:off x="7256246" y="3055461"/>
            <a:ext cx="304801" cy="258476"/>
          </a:xfrm>
          <a:prstGeom prst="flowChartMerge">
            <a:avLst/>
          </a:prstGeom>
          <a:solidFill>
            <a:srgbClr val="A24A0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43" name="Conector recto 42">
            <a:extLst>
              <a:ext uri="{FF2B5EF4-FFF2-40B4-BE49-F238E27FC236}">
                <a16:creationId xmlns:a16="http://schemas.microsoft.com/office/drawing/2014/main" id="{81CF099B-F8AD-4FE1-8FBE-ED7EB870018D}"/>
              </a:ext>
            </a:extLst>
          </p:cNvPr>
          <p:cNvCxnSpPr/>
          <p:nvPr/>
        </p:nvCxnSpPr>
        <p:spPr>
          <a:xfrm flipH="1">
            <a:off x="6358419" y="3158100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ector recto 43">
            <a:extLst>
              <a:ext uri="{FF2B5EF4-FFF2-40B4-BE49-F238E27FC236}">
                <a16:creationId xmlns:a16="http://schemas.microsoft.com/office/drawing/2014/main" id="{E5C79259-31C1-4747-9352-83C70D0FBFCA}"/>
              </a:ext>
            </a:extLst>
          </p:cNvPr>
          <p:cNvCxnSpPr/>
          <p:nvPr/>
        </p:nvCxnSpPr>
        <p:spPr>
          <a:xfrm flipH="1">
            <a:off x="6385313" y="3251321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ector recto 44">
            <a:extLst>
              <a:ext uri="{FF2B5EF4-FFF2-40B4-BE49-F238E27FC236}">
                <a16:creationId xmlns:a16="http://schemas.microsoft.com/office/drawing/2014/main" id="{9DA79CFD-D1C6-4DEF-A8C8-A2263A08BCEB}"/>
              </a:ext>
            </a:extLst>
          </p:cNvPr>
          <p:cNvCxnSpPr/>
          <p:nvPr/>
        </p:nvCxnSpPr>
        <p:spPr>
          <a:xfrm flipH="1">
            <a:off x="6476321" y="3182679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ector recto 45">
            <a:extLst>
              <a:ext uri="{FF2B5EF4-FFF2-40B4-BE49-F238E27FC236}">
                <a16:creationId xmlns:a16="http://schemas.microsoft.com/office/drawing/2014/main" id="{99E65A82-EF1B-490B-80E8-FADA8B6991F5}"/>
              </a:ext>
            </a:extLst>
          </p:cNvPr>
          <p:cNvCxnSpPr/>
          <p:nvPr/>
        </p:nvCxnSpPr>
        <p:spPr>
          <a:xfrm flipH="1">
            <a:off x="6519785" y="3225086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ector recto 46">
            <a:extLst>
              <a:ext uri="{FF2B5EF4-FFF2-40B4-BE49-F238E27FC236}">
                <a16:creationId xmlns:a16="http://schemas.microsoft.com/office/drawing/2014/main" id="{4BE893AB-4863-4EF9-8699-CA9AE37B84C4}"/>
              </a:ext>
            </a:extLst>
          </p:cNvPr>
          <p:cNvCxnSpPr/>
          <p:nvPr/>
        </p:nvCxnSpPr>
        <p:spPr>
          <a:xfrm flipH="1">
            <a:off x="6573575" y="3234051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ector recto 47">
            <a:extLst>
              <a:ext uri="{FF2B5EF4-FFF2-40B4-BE49-F238E27FC236}">
                <a16:creationId xmlns:a16="http://schemas.microsoft.com/office/drawing/2014/main" id="{2772E75C-002E-4100-B06D-4668DEEE2A50}"/>
              </a:ext>
            </a:extLst>
          </p:cNvPr>
          <p:cNvCxnSpPr/>
          <p:nvPr/>
        </p:nvCxnSpPr>
        <p:spPr>
          <a:xfrm flipH="1">
            <a:off x="6627365" y="3234051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ector recto 39">
            <a:extLst>
              <a:ext uri="{FF2B5EF4-FFF2-40B4-BE49-F238E27FC236}">
                <a16:creationId xmlns:a16="http://schemas.microsoft.com/office/drawing/2014/main" id="{23824C65-62CE-4C78-AC0C-96C452A0552D}"/>
              </a:ext>
            </a:extLst>
          </p:cNvPr>
          <p:cNvCxnSpPr>
            <a:cxnSpLocks/>
          </p:cNvCxnSpPr>
          <p:nvPr/>
        </p:nvCxnSpPr>
        <p:spPr>
          <a:xfrm>
            <a:off x="3340843" y="3489042"/>
            <a:ext cx="3568780" cy="0"/>
          </a:xfrm>
          <a:prstGeom prst="line">
            <a:avLst/>
          </a:prstGeom>
          <a:ln w="1778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49" name="CuadroTexto 48">
            <a:extLst>
              <a:ext uri="{FF2B5EF4-FFF2-40B4-BE49-F238E27FC236}">
                <a16:creationId xmlns:a16="http://schemas.microsoft.com/office/drawing/2014/main" id="{5A4185FA-E94E-4F4D-958A-79AEB6EC4EC6}"/>
              </a:ext>
            </a:extLst>
          </p:cNvPr>
          <p:cNvSpPr txBox="1"/>
          <p:nvPr/>
        </p:nvSpPr>
        <p:spPr>
          <a:xfrm>
            <a:off x="6808287" y="995150"/>
            <a:ext cx="225258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chemeClr val="accent5">
                    <a:lumMod val="75000"/>
                  </a:schemeClr>
                </a:solidFill>
                <a:latin typeface="Avenir Next LT Pro" panose="020B0504020202020204" pitchFamily="34" charset="0"/>
              </a:rPr>
              <a:t>Entre los siglos </a:t>
            </a:r>
          </a:p>
          <a:p>
            <a:r>
              <a:rPr lang="es-MX" b="1" dirty="0">
                <a:solidFill>
                  <a:schemeClr val="accent5">
                    <a:lumMod val="75000"/>
                  </a:schemeClr>
                </a:solidFill>
                <a:latin typeface="Avenir Next LT Pro" panose="020B0504020202020204" pitchFamily="34" charset="0"/>
              </a:rPr>
              <a:t>VI y X  E.C.</a:t>
            </a:r>
          </a:p>
          <a:p>
            <a:r>
              <a:rPr lang="es-MX" b="1" dirty="0">
                <a:latin typeface="Arial Nova Cond Light" panose="020B0306020202020204" pitchFamily="34" charset="0"/>
              </a:rPr>
              <a:t>En la Edad Media un grupo de escribas judíos llamados </a:t>
            </a:r>
            <a:r>
              <a:rPr lang="es-MX" b="1" dirty="0">
                <a:solidFill>
                  <a:srgbClr val="C00000"/>
                </a:solidFill>
                <a:latin typeface="Arial Nova Cond Light" panose="020B0306020202020204" pitchFamily="34" charset="0"/>
              </a:rPr>
              <a:t>masoretas </a:t>
            </a:r>
            <a:r>
              <a:rPr lang="es-MX" b="1" dirty="0">
                <a:latin typeface="Arial Nova Cond Light" panose="020B0306020202020204" pitchFamily="34" charset="0"/>
              </a:rPr>
              <a:t>continuaron con esa costumbre.</a:t>
            </a:r>
          </a:p>
        </p:txBody>
      </p:sp>
      <p:cxnSp>
        <p:nvCxnSpPr>
          <p:cNvPr id="50" name="Conector recto 49">
            <a:extLst>
              <a:ext uri="{FF2B5EF4-FFF2-40B4-BE49-F238E27FC236}">
                <a16:creationId xmlns:a16="http://schemas.microsoft.com/office/drawing/2014/main" id="{A32365CD-3F07-40C9-A869-C705DC3A8966}"/>
              </a:ext>
            </a:extLst>
          </p:cNvPr>
          <p:cNvCxnSpPr>
            <a:cxnSpLocks/>
          </p:cNvCxnSpPr>
          <p:nvPr/>
        </p:nvCxnSpPr>
        <p:spPr>
          <a:xfrm>
            <a:off x="7370624" y="3493664"/>
            <a:ext cx="2447632" cy="0"/>
          </a:xfrm>
          <a:prstGeom prst="line">
            <a:avLst/>
          </a:prstGeom>
          <a:ln w="1778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54" name="Diagrama de flujo: combinar 53">
            <a:extLst>
              <a:ext uri="{FF2B5EF4-FFF2-40B4-BE49-F238E27FC236}">
                <a16:creationId xmlns:a16="http://schemas.microsoft.com/office/drawing/2014/main" id="{C449FECE-8619-4692-B5D5-3BB4E3CCCB9E}"/>
              </a:ext>
            </a:extLst>
          </p:cNvPr>
          <p:cNvSpPr/>
          <p:nvPr/>
        </p:nvSpPr>
        <p:spPr>
          <a:xfrm rot="10800000">
            <a:off x="9547675" y="3954324"/>
            <a:ext cx="304801" cy="258476"/>
          </a:xfrm>
          <a:prstGeom prst="flowChartMerge">
            <a:avLst/>
          </a:prstGeom>
          <a:solidFill>
            <a:srgbClr val="A24A0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6" name="CuadroTexto 55">
            <a:extLst>
              <a:ext uri="{FF2B5EF4-FFF2-40B4-BE49-F238E27FC236}">
                <a16:creationId xmlns:a16="http://schemas.microsoft.com/office/drawing/2014/main" id="{FE924543-0AF8-4A44-9DCC-B5DE1097D231}"/>
              </a:ext>
            </a:extLst>
          </p:cNvPr>
          <p:cNvSpPr txBox="1"/>
          <p:nvPr/>
        </p:nvSpPr>
        <p:spPr>
          <a:xfrm>
            <a:off x="9254288" y="4265628"/>
            <a:ext cx="176333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chemeClr val="accent5">
                    <a:lumMod val="75000"/>
                  </a:schemeClr>
                </a:solidFill>
                <a:latin typeface="Avenir Next LT Pro" panose="020B0504020202020204" pitchFamily="34" charset="0"/>
              </a:rPr>
              <a:t>1008 E.C.</a:t>
            </a:r>
          </a:p>
          <a:p>
            <a:r>
              <a:rPr lang="es-MX" b="1" dirty="0">
                <a:solidFill>
                  <a:schemeClr val="accent5">
                    <a:lumMod val="75000"/>
                  </a:schemeClr>
                </a:solidFill>
                <a:latin typeface="Avenir Next LT Pro" panose="020B0504020202020204" pitchFamily="34" charset="0"/>
              </a:rPr>
              <a:t>1009 E.C.</a:t>
            </a:r>
          </a:p>
          <a:p>
            <a:r>
              <a:rPr lang="es-MX" b="1" dirty="0">
                <a:latin typeface="Arial Nova Cond Light" panose="020B0306020202020204" pitchFamily="34" charset="0"/>
              </a:rPr>
              <a:t>Se copia lo que se conoce hoy como el</a:t>
            </a:r>
            <a:r>
              <a:rPr lang="es-MX" b="1" dirty="0">
                <a:solidFill>
                  <a:schemeClr val="accent2">
                    <a:lumMod val="50000"/>
                  </a:schemeClr>
                </a:solidFill>
                <a:latin typeface="Arial Nova Cond Light" panose="020B0306020202020204" pitchFamily="34" charset="0"/>
              </a:rPr>
              <a:t> </a:t>
            </a:r>
            <a:r>
              <a:rPr lang="es-MX" b="1" dirty="0">
                <a:solidFill>
                  <a:srgbClr val="C00000"/>
                </a:solidFill>
                <a:latin typeface="Arial Nova Cond Light" panose="020B0306020202020204" pitchFamily="34" charset="0"/>
              </a:rPr>
              <a:t>Códice de Leningrado.</a:t>
            </a:r>
          </a:p>
        </p:txBody>
      </p:sp>
      <p:cxnSp>
        <p:nvCxnSpPr>
          <p:cNvPr id="28" name="Conector recto de flecha 27">
            <a:extLst>
              <a:ext uri="{FF2B5EF4-FFF2-40B4-BE49-F238E27FC236}">
                <a16:creationId xmlns:a16="http://schemas.microsoft.com/office/drawing/2014/main" id="{A785C68F-FC25-42CA-9557-321278EFF289}"/>
              </a:ext>
            </a:extLst>
          </p:cNvPr>
          <p:cNvCxnSpPr/>
          <p:nvPr/>
        </p:nvCxnSpPr>
        <p:spPr>
          <a:xfrm>
            <a:off x="257688" y="3659914"/>
            <a:ext cx="11611039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Diagrama de flujo: combinar 50">
            <a:extLst>
              <a:ext uri="{FF2B5EF4-FFF2-40B4-BE49-F238E27FC236}">
                <a16:creationId xmlns:a16="http://schemas.microsoft.com/office/drawing/2014/main" id="{A0BD09A6-63CB-4687-9AD7-EB6ADA56753F}"/>
              </a:ext>
            </a:extLst>
          </p:cNvPr>
          <p:cNvSpPr/>
          <p:nvPr/>
        </p:nvSpPr>
        <p:spPr>
          <a:xfrm>
            <a:off x="5741490" y="3046218"/>
            <a:ext cx="304801" cy="258476"/>
          </a:xfrm>
          <a:prstGeom prst="flowChartMerge">
            <a:avLst/>
          </a:prstGeom>
          <a:solidFill>
            <a:srgbClr val="A24A0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" name="Elipse 2">
            <a:extLst>
              <a:ext uri="{FF2B5EF4-FFF2-40B4-BE49-F238E27FC236}">
                <a16:creationId xmlns:a16="http://schemas.microsoft.com/office/drawing/2014/main" id="{3518F264-6436-4B49-93B4-BD34AFF50925}"/>
              </a:ext>
            </a:extLst>
          </p:cNvPr>
          <p:cNvSpPr/>
          <p:nvPr/>
        </p:nvSpPr>
        <p:spPr>
          <a:xfrm>
            <a:off x="5833582" y="3582568"/>
            <a:ext cx="131745" cy="133757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3" name="CuadroTexto 52">
            <a:extLst>
              <a:ext uri="{FF2B5EF4-FFF2-40B4-BE49-F238E27FC236}">
                <a16:creationId xmlns:a16="http://schemas.microsoft.com/office/drawing/2014/main" id="{359DC68C-B1D7-4BDE-A23A-6B5BAC5CB516}"/>
              </a:ext>
            </a:extLst>
          </p:cNvPr>
          <p:cNvSpPr txBox="1"/>
          <p:nvPr/>
        </p:nvSpPr>
        <p:spPr>
          <a:xfrm>
            <a:off x="2927508" y="1004148"/>
            <a:ext cx="226399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chemeClr val="accent5">
                    <a:lumMod val="75000"/>
                  </a:schemeClr>
                </a:solidFill>
                <a:latin typeface="Avenir Next LT Pro" panose="020B0504020202020204" pitchFamily="34" charset="0"/>
              </a:rPr>
              <a:t>Después del </a:t>
            </a:r>
          </a:p>
          <a:p>
            <a:r>
              <a:rPr lang="es-MX" b="1" dirty="0">
                <a:solidFill>
                  <a:schemeClr val="accent5">
                    <a:lumMod val="75000"/>
                  </a:schemeClr>
                </a:solidFill>
                <a:latin typeface="Avenir Next LT Pro" panose="020B0504020202020204" pitchFamily="34" charset="0"/>
              </a:rPr>
              <a:t>537 a.E.C. hasta el siglo II E.C.</a:t>
            </a:r>
          </a:p>
          <a:p>
            <a:r>
              <a:rPr lang="es-MX" b="1" dirty="0">
                <a:latin typeface="Arial Nova Cond Light" panose="020B0306020202020204" pitchFamily="34" charset="0"/>
              </a:rPr>
              <a:t>Copistas, escribas o </a:t>
            </a:r>
            <a:r>
              <a:rPr lang="es-MX" b="1" dirty="0">
                <a:solidFill>
                  <a:srgbClr val="C00000"/>
                </a:solidFill>
                <a:latin typeface="Arial Nova Cond Light" panose="020B0306020202020204" pitchFamily="34" charset="0"/>
              </a:rPr>
              <a:t>soferim.</a:t>
            </a:r>
            <a:r>
              <a:rPr lang="es-MX" b="1" dirty="0">
                <a:latin typeface="Arial Nova Cond Light" panose="020B0306020202020204" pitchFamily="34" charset="0"/>
              </a:rPr>
              <a:t> Comenzando con Esdras.</a:t>
            </a:r>
          </a:p>
          <a:p>
            <a:r>
              <a:rPr lang="es-MX" b="1" dirty="0">
                <a:latin typeface="Arial Nova Cond Light" panose="020B0306020202020204" pitchFamily="34" charset="0"/>
              </a:rPr>
              <a:t>(Esdras 7:6)</a:t>
            </a:r>
          </a:p>
          <a:p>
            <a:endParaRPr lang="es-MX" b="1" dirty="0">
              <a:solidFill>
                <a:schemeClr val="accent5">
                  <a:lumMod val="75000"/>
                </a:schemeClr>
              </a:solidFill>
              <a:latin typeface="Avenir Next LT Pro" panose="020B0504020202020204" pitchFamily="34" charset="0"/>
            </a:endParaRPr>
          </a:p>
        </p:txBody>
      </p:sp>
      <p:grpSp>
        <p:nvGrpSpPr>
          <p:cNvPr id="17" name="Grupo 16">
            <a:extLst>
              <a:ext uri="{FF2B5EF4-FFF2-40B4-BE49-F238E27FC236}">
                <a16:creationId xmlns:a16="http://schemas.microsoft.com/office/drawing/2014/main" id="{C7C26D2C-2DB7-4F7F-A155-E50BF0C49E9F}"/>
              </a:ext>
            </a:extLst>
          </p:cNvPr>
          <p:cNvGrpSpPr/>
          <p:nvPr/>
        </p:nvGrpSpPr>
        <p:grpSpPr>
          <a:xfrm>
            <a:off x="10469147" y="1773985"/>
            <a:ext cx="1693785" cy="1553809"/>
            <a:chOff x="10469147" y="1773985"/>
            <a:chExt cx="1693785" cy="1553809"/>
          </a:xfrm>
        </p:grpSpPr>
        <p:sp>
          <p:nvSpPr>
            <p:cNvPr id="55" name="Diagrama de flujo: combinar 54">
              <a:extLst>
                <a:ext uri="{FF2B5EF4-FFF2-40B4-BE49-F238E27FC236}">
                  <a16:creationId xmlns:a16="http://schemas.microsoft.com/office/drawing/2014/main" id="{DA5BB07A-1A50-481A-959D-126AC256A7CB}"/>
                </a:ext>
              </a:extLst>
            </p:cNvPr>
            <p:cNvSpPr/>
            <p:nvPr/>
          </p:nvSpPr>
          <p:spPr>
            <a:xfrm>
              <a:off x="11389523" y="3069318"/>
              <a:ext cx="304801" cy="258476"/>
            </a:xfrm>
            <a:prstGeom prst="flowChartMerge">
              <a:avLst/>
            </a:prstGeom>
            <a:solidFill>
              <a:srgbClr val="A24A0E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59" name="CuadroTexto 58">
              <a:extLst>
                <a:ext uri="{FF2B5EF4-FFF2-40B4-BE49-F238E27FC236}">
                  <a16:creationId xmlns:a16="http://schemas.microsoft.com/office/drawing/2014/main" id="{E349CD27-AD4E-4A35-9A78-FBBCAE3A589D}"/>
                </a:ext>
              </a:extLst>
            </p:cNvPr>
            <p:cNvSpPr txBox="1"/>
            <p:nvPr/>
          </p:nvSpPr>
          <p:spPr>
            <a:xfrm>
              <a:off x="10469147" y="1773985"/>
              <a:ext cx="169378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b="1" dirty="0">
                  <a:solidFill>
                    <a:schemeClr val="accent5">
                      <a:lumMod val="75000"/>
                    </a:schemeClr>
                  </a:solidFill>
                  <a:latin typeface="Avenir Next LT Pro" panose="020B0504020202020204" pitchFamily="34" charset="0"/>
                </a:rPr>
                <a:t>1947 E.C.</a:t>
              </a:r>
            </a:p>
            <a:p>
              <a:r>
                <a:rPr lang="es-MX" b="1" dirty="0">
                  <a:latin typeface="Arial Nova Cond Light" panose="020B0306020202020204" pitchFamily="34" charset="0"/>
                </a:rPr>
                <a:t>Se descubren los llamados </a:t>
              </a:r>
              <a:r>
                <a:rPr lang="es-MX" b="1" dirty="0">
                  <a:solidFill>
                    <a:srgbClr val="C00000"/>
                  </a:solidFill>
                  <a:latin typeface="Arial Nova Cond Light" panose="020B0306020202020204" pitchFamily="34" charset="0"/>
                </a:rPr>
                <a:t>Rollos del Mar Muerto.</a:t>
              </a:r>
              <a:endParaRPr lang="es-MX" b="1" dirty="0">
                <a:latin typeface="Arial Nova Cond Light" panose="020B0306020202020204" pitchFamily="34" charset="0"/>
              </a:endParaRPr>
            </a:p>
          </p:txBody>
        </p:sp>
      </p:grpSp>
      <p:cxnSp>
        <p:nvCxnSpPr>
          <p:cNvPr id="36" name="Conector: curvado 35">
            <a:extLst>
              <a:ext uri="{FF2B5EF4-FFF2-40B4-BE49-F238E27FC236}">
                <a16:creationId xmlns:a16="http://schemas.microsoft.com/office/drawing/2014/main" id="{FA64A618-E8CD-47A8-9292-B7D11C4DCE7D}"/>
              </a:ext>
            </a:extLst>
          </p:cNvPr>
          <p:cNvCxnSpPr>
            <a:cxnSpLocks/>
          </p:cNvCxnSpPr>
          <p:nvPr/>
        </p:nvCxnSpPr>
        <p:spPr>
          <a:xfrm rot="10800000" flipV="1">
            <a:off x="7056311" y="2894747"/>
            <a:ext cx="3487668" cy="2453480"/>
          </a:xfrm>
          <a:prstGeom prst="curvedConnector3">
            <a:avLst>
              <a:gd name="adj1" fmla="val 50000"/>
            </a:avLst>
          </a:prstGeom>
          <a:ln w="254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3340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29978C97-ED0B-464B-86DE-54A446150924}"/>
              </a:ext>
            </a:extLst>
          </p:cNvPr>
          <p:cNvSpPr/>
          <p:nvPr/>
        </p:nvSpPr>
        <p:spPr>
          <a:xfrm>
            <a:off x="257688" y="134488"/>
            <a:ext cx="1143554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s-MX" sz="36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venir Next LT Pro" panose="020B0504020202020204" pitchFamily="34" charset="0"/>
              </a:rPr>
              <a:t>Cómo nos llegó la Biblia  -</a:t>
            </a:r>
            <a:r>
              <a:rPr lang="es-MX" sz="28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venir Next LT Pro" panose="020B0504020202020204" pitchFamily="34" charset="0"/>
              </a:rPr>
              <a:t>Las Escrituras hebreas.</a:t>
            </a:r>
            <a:endParaRPr lang="es-MX" sz="3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Avenir Next LT Pro" panose="020B050402020202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8027148-5C38-463E-92C8-03CCFB263885}"/>
              </a:ext>
            </a:extLst>
          </p:cNvPr>
          <p:cNvSpPr txBox="1"/>
          <p:nvPr/>
        </p:nvSpPr>
        <p:spPr>
          <a:xfrm>
            <a:off x="11017624" y="6434653"/>
            <a:ext cx="9323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i="1" dirty="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</a:rPr>
              <a:t>Lección 2A</a:t>
            </a:r>
          </a:p>
        </p:txBody>
      </p:sp>
      <p:sp>
        <p:nvSpPr>
          <p:cNvPr id="6" name="Diagrama de flujo: combinar 5">
            <a:extLst>
              <a:ext uri="{FF2B5EF4-FFF2-40B4-BE49-F238E27FC236}">
                <a16:creationId xmlns:a16="http://schemas.microsoft.com/office/drawing/2014/main" id="{7B852747-C558-42A9-B30C-D691E9DAA007}"/>
              </a:ext>
            </a:extLst>
          </p:cNvPr>
          <p:cNvSpPr/>
          <p:nvPr/>
        </p:nvSpPr>
        <p:spPr>
          <a:xfrm>
            <a:off x="868216" y="3060076"/>
            <a:ext cx="304801" cy="258476"/>
          </a:xfrm>
          <a:prstGeom prst="flowChartMerge">
            <a:avLst/>
          </a:prstGeom>
          <a:solidFill>
            <a:srgbClr val="A24A0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D37399C0-A250-43A2-974A-BF14A48F9C0B}"/>
              </a:ext>
            </a:extLst>
          </p:cNvPr>
          <p:cNvSpPr txBox="1"/>
          <p:nvPr/>
        </p:nvSpPr>
        <p:spPr>
          <a:xfrm>
            <a:off x="309414" y="1018234"/>
            <a:ext cx="210671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chemeClr val="accent5">
                    <a:lumMod val="75000"/>
                  </a:schemeClr>
                </a:solidFill>
                <a:latin typeface="Avenir Next LT Pro" panose="020B0504020202020204" pitchFamily="34" charset="0"/>
              </a:rPr>
              <a:t>1473 a.E.C.</a:t>
            </a:r>
          </a:p>
          <a:p>
            <a:r>
              <a:rPr lang="es-MX" b="1" dirty="0">
                <a:latin typeface="Arial Nova Cond Light" panose="020B0306020202020204" pitchFamily="34" charset="0"/>
              </a:rPr>
              <a:t>Jehová encarga a los </a:t>
            </a:r>
            <a:r>
              <a:rPr lang="es-MX" b="1" dirty="0">
                <a:solidFill>
                  <a:srgbClr val="C00000"/>
                </a:solidFill>
                <a:latin typeface="Arial Nova Cond Light" panose="020B0306020202020204" pitchFamily="34" charset="0"/>
              </a:rPr>
              <a:t>levitas</a:t>
            </a:r>
            <a:r>
              <a:rPr lang="es-MX" b="1" dirty="0">
                <a:latin typeface="Arial Nova Cond Light" panose="020B0306020202020204" pitchFamily="34" charset="0"/>
              </a:rPr>
              <a:t> que conserven el libro de la Ley.</a:t>
            </a:r>
          </a:p>
          <a:p>
            <a:r>
              <a:rPr lang="es-MX" b="1" dirty="0">
                <a:latin typeface="Arial Nova Cond Light" panose="020B0306020202020204" pitchFamily="34" charset="0"/>
              </a:rPr>
              <a:t>Ordena a los </a:t>
            </a:r>
            <a:r>
              <a:rPr lang="es-MX" b="1" dirty="0">
                <a:solidFill>
                  <a:srgbClr val="C00000"/>
                </a:solidFill>
                <a:latin typeface="Arial Nova Cond Light" panose="020B0306020202020204" pitchFamily="34" charset="0"/>
              </a:rPr>
              <a:t>reyes</a:t>
            </a:r>
            <a:r>
              <a:rPr lang="es-MX" b="1" dirty="0">
                <a:latin typeface="Arial Nova Cond Light" panose="020B0306020202020204" pitchFamily="34" charset="0"/>
              </a:rPr>
              <a:t> hagan copias de la Ley. (Deut. 17:18; 31:26)</a:t>
            </a:r>
          </a:p>
        </p:txBody>
      </p:sp>
      <p:sp>
        <p:nvSpPr>
          <p:cNvPr id="10" name="Diagrama de flujo: combinar 9">
            <a:extLst>
              <a:ext uri="{FF2B5EF4-FFF2-40B4-BE49-F238E27FC236}">
                <a16:creationId xmlns:a16="http://schemas.microsoft.com/office/drawing/2014/main" id="{98D1B49F-99B3-40F6-A035-CD4E75C8EAF9}"/>
              </a:ext>
            </a:extLst>
          </p:cNvPr>
          <p:cNvSpPr/>
          <p:nvPr/>
        </p:nvSpPr>
        <p:spPr>
          <a:xfrm rot="10800000">
            <a:off x="3072986" y="3954318"/>
            <a:ext cx="304801" cy="258476"/>
          </a:xfrm>
          <a:prstGeom prst="flowChartMerge">
            <a:avLst/>
          </a:prstGeom>
          <a:solidFill>
            <a:srgbClr val="A24A0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3884F381-09BC-4CB8-A7E0-2EF524D04FFD}"/>
              </a:ext>
            </a:extLst>
          </p:cNvPr>
          <p:cNvSpPr txBox="1"/>
          <p:nvPr/>
        </p:nvSpPr>
        <p:spPr>
          <a:xfrm>
            <a:off x="2447091" y="4274861"/>
            <a:ext cx="19858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chemeClr val="accent5">
                    <a:lumMod val="75000"/>
                  </a:schemeClr>
                </a:solidFill>
                <a:latin typeface="Avenir Next LT Pro" panose="020B0504020202020204" pitchFamily="34" charset="0"/>
              </a:rPr>
              <a:t>537 a.E.C.</a:t>
            </a:r>
          </a:p>
          <a:p>
            <a:r>
              <a:rPr lang="es-MX" b="1" dirty="0">
                <a:latin typeface="Arial Nova Cond Light" panose="020B0306020202020204" pitchFamily="34" charset="0"/>
              </a:rPr>
              <a:t>Regreso a Jerusalén del destierro en Babilonia. </a:t>
            </a:r>
          </a:p>
        </p:txBody>
      </p: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ACFE2A21-7794-470E-9B7B-315113EBA83D}"/>
              </a:ext>
            </a:extLst>
          </p:cNvPr>
          <p:cNvCxnSpPr/>
          <p:nvPr/>
        </p:nvCxnSpPr>
        <p:spPr>
          <a:xfrm flipH="1">
            <a:off x="2151533" y="3173469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1CCE7741-13E7-4576-8306-CA801931F0BD}"/>
              </a:ext>
            </a:extLst>
          </p:cNvPr>
          <p:cNvCxnSpPr/>
          <p:nvPr/>
        </p:nvCxnSpPr>
        <p:spPr>
          <a:xfrm flipH="1">
            <a:off x="2178427" y="3249918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8B98F785-E791-4F08-9122-D399A7275778}"/>
              </a:ext>
            </a:extLst>
          </p:cNvPr>
          <p:cNvCxnSpPr/>
          <p:nvPr/>
        </p:nvCxnSpPr>
        <p:spPr>
          <a:xfrm flipH="1">
            <a:off x="2205321" y="3343139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D051B566-EEF3-479E-A92B-C027062E0EA6}"/>
              </a:ext>
            </a:extLst>
          </p:cNvPr>
          <p:cNvCxnSpPr/>
          <p:nvPr/>
        </p:nvCxnSpPr>
        <p:spPr>
          <a:xfrm flipH="1">
            <a:off x="2296329" y="3274497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A1FF9C6D-96AD-45A5-9D96-88DAE39599DA}"/>
              </a:ext>
            </a:extLst>
          </p:cNvPr>
          <p:cNvCxnSpPr/>
          <p:nvPr/>
        </p:nvCxnSpPr>
        <p:spPr>
          <a:xfrm flipH="1">
            <a:off x="2339793" y="3316904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74110781-0EBE-44A0-A833-136F0675FF2E}"/>
              </a:ext>
            </a:extLst>
          </p:cNvPr>
          <p:cNvCxnSpPr/>
          <p:nvPr/>
        </p:nvCxnSpPr>
        <p:spPr>
          <a:xfrm flipH="1">
            <a:off x="2393583" y="3325869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id="{34F1B6C1-3D6F-43CE-BEA9-C318713808A0}"/>
              </a:ext>
            </a:extLst>
          </p:cNvPr>
          <p:cNvCxnSpPr/>
          <p:nvPr/>
        </p:nvCxnSpPr>
        <p:spPr>
          <a:xfrm flipH="1">
            <a:off x="2447373" y="3325869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Diagrama de flujo: combinar 17">
            <a:extLst>
              <a:ext uri="{FF2B5EF4-FFF2-40B4-BE49-F238E27FC236}">
                <a16:creationId xmlns:a16="http://schemas.microsoft.com/office/drawing/2014/main" id="{7B850C82-A942-4831-8338-6A6FCE61C6AA}"/>
              </a:ext>
            </a:extLst>
          </p:cNvPr>
          <p:cNvSpPr/>
          <p:nvPr/>
        </p:nvSpPr>
        <p:spPr>
          <a:xfrm>
            <a:off x="3224578" y="3060073"/>
            <a:ext cx="304801" cy="258476"/>
          </a:xfrm>
          <a:prstGeom prst="flowChartMerge">
            <a:avLst/>
          </a:prstGeom>
          <a:solidFill>
            <a:srgbClr val="A24A0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20" name="Conector recto 19">
            <a:extLst>
              <a:ext uri="{FF2B5EF4-FFF2-40B4-BE49-F238E27FC236}">
                <a16:creationId xmlns:a16="http://schemas.microsoft.com/office/drawing/2014/main" id="{1DC18350-4549-4259-972A-5D96F8E94FF2}"/>
              </a:ext>
            </a:extLst>
          </p:cNvPr>
          <p:cNvCxnSpPr/>
          <p:nvPr/>
        </p:nvCxnSpPr>
        <p:spPr>
          <a:xfrm flipH="1">
            <a:off x="4903691" y="3079588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id="{8F066EC7-D515-46EB-AA36-353F862108F3}"/>
              </a:ext>
            </a:extLst>
          </p:cNvPr>
          <p:cNvCxnSpPr/>
          <p:nvPr/>
        </p:nvCxnSpPr>
        <p:spPr>
          <a:xfrm flipH="1">
            <a:off x="4930585" y="3172809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cto 21">
            <a:extLst>
              <a:ext uri="{FF2B5EF4-FFF2-40B4-BE49-F238E27FC236}">
                <a16:creationId xmlns:a16="http://schemas.microsoft.com/office/drawing/2014/main" id="{9DB39FCD-7FA8-4F4E-90BA-29113104BC3A}"/>
              </a:ext>
            </a:extLst>
          </p:cNvPr>
          <p:cNvCxnSpPr/>
          <p:nvPr/>
        </p:nvCxnSpPr>
        <p:spPr>
          <a:xfrm flipH="1">
            <a:off x="5021593" y="3104167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cto 22">
            <a:extLst>
              <a:ext uri="{FF2B5EF4-FFF2-40B4-BE49-F238E27FC236}">
                <a16:creationId xmlns:a16="http://schemas.microsoft.com/office/drawing/2014/main" id="{80779580-9F74-4EC3-8564-4337D706FCF6}"/>
              </a:ext>
            </a:extLst>
          </p:cNvPr>
          <p:cNvCxnSpPr/>
          <p:nvPr/>
        </p:nvCxnSpPr>
        <p:spPr>
          <a:xfrm flipH="1">
            <a:off x="5065057" y="3146574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cto 23">
            <a:extLst>
              <a:ext uri="{FF2B5EF4-FFF2-40B4-BE49-F238E27FC236}">
                <a16:creationId xmlns:a16="http://schemas.microsoft.com/office/drawing/2014/main" id="{AD303093-2F79-4880-B578-BB64329A70FC}"/>
              </a:ext>
            </a:extLst>
          </p:cNvPr>
          <p:cNvCxnSpPr/>
          <p:nvPr/>
        </p:nvCxnSpPr>
        <p:spPr>
          <a:xfrm flipH="1">
            <a:off x="5118847" y="3155539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recto 24">
            <a:extLst>
              <a:ext uri="{FF2B5EF4-FFF2-40B4-BE49-F238E27FC236}">
                <a16:creationId xmlns:a16="http://schemas.microsoft.com/office/drawing/2014/main" id="{16A05264-6C71-4FFE-ADDF-03271625181D}"/>
              </a:ext>
            </a:extLst>
          </p:cNvPr>
          <p:cNvCxnSpPr/>
          <p:nvPr/>
        </p:nvCxnSpPr>
        <p:spPr>
          <a:xfrm flipH="1">
            <a:off x="5172637" y="3155539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cto 25">
            <a:extLst>
              <a:ext uri="{FF2B5EF4-FFF2-40B4-BE49-F238E27FC236}">
                <a16:creationId xmlns:a16="http://schemas.microsoft.com/office/drawing/2014/main" id="{DB5762DB-BDEB-4202-B6E6-A0FC4CD20BE7}"/>
              </a:ext>
            </a:extLst>
          </p:cNvPr>
          <p:cNvCxnSpPr/>
          <p:nvPr/>
        </p:nvCxnSpPr>
        <p:spPr>
          <a:xfrm flipH="1">
            <a:off x="5172632" y="3307939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CuadroTexto 33">
            <a:extLst>
              <a:ext uri="{FF2B5EF4-FFF2-40B4-BE49-F238E27FC236}">
                <a16:creationId xmlns:a16="http://schemas.microsoft.com/office/drawing/2014/main" id="{CFDD32CC-C751-40F2-A40C-53189A3F5A3E}"/>
              </a:ext>
            </a:extLst>
          </p:cNvPr>
          <p:cNvSpPr txBox="1"/>
          <p:nvPr/>
        </p:nvSpPr>
        <p:spPr>
          <a:xfrm>
            <a:off x="5380443" y="2108750"/>
            <a:ext cx="14275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chemeClr val="accent5">
                    <a:lumMod val="75000"/>
                  </a:schemeClr>
                </a:solidFill>
                <a:latin typeface="Avenir Next LT Pro" panose="020B0504020202020204" pitchFamily="34" charset="0"/>
              </a:rPr>
              <a:t>2 a.E.C.</a:t>
            </a:r>
          </a:p>
          <a:p>
            <a:r>
              <a:rPr lang="es-MX" b="1" dirty="0">
                <a:latin typeface="Arial Nova Cond Light" panose="020B0306020202020204" pitchFamily="34" charset="0"/>
              </a:rPr>
              <a:t>Nacimiento de</a:t>
            </a:r>
          </a:p>
          <a:p>
            <a:r>
              <a:rPr lang="es-MX" b="1" dirty="0">
                <a:latin typeface="Arial Nova Cond Light" panose="020B0306020202020204" pitchFamily="34" charset="0"/>
              </a:rPr>
              <a:t>Jesús.</a:t>
            </a:r>
          </a:p>
        </p:txBody>
      </p:sp>
      <p:cxnSp>
        <p:nvCxnSpPr>
          <p:cNvPr id="37" name="Conector recto 36">
            <a:extLst>
              <a:ext uri="{FF2B5EF4-FFF2-40B4-BE49-F238E27FC236}">
                <a16:creationId xmlns:a16="http://schemas.microsoft.com/office/drawing/2014/main" id="{D59A5385-410E-498E-AD55-8DEDE600C2D2}"/>
              </a:ext>
            </a:extLst>
          </p:cNvPr>
          <p:cNvCxnSpPr>
            <a:cxnSpLocks/>
          </p:cNvCxnSpPr>
          <p:nvPr/>
        </p:nvCxnSpPr>
        <p:spPr>
          <a:xfrm flipV="1">
            <a:off x="988292" y="3493652"/>
            <a:ext cx="2253673" cy="2"/>
          </a:xfrm>
          <a:prstGeom prst="line">
            <a:avLst/>
          </a:prstGeom>
          <a:ln w="1778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42" name="Diagrama de flujo: combinar 41">
            <a:extLst>
              <a:ext uri="{FF2B5EF4-FFF2-40B4-BE49-F238E27FC236}">
                <a16:creationId xmlns:a16="http://schemas.microsoft.com/office/drawing/2014/main" id="{D0B5BDD6-8D3F-4F24-93A2-CE439D512F6A}"/>
              </a:ext>
            </a:extLst>
          </p:cNvPr>
          <p:cNvSpPr/>
          <p:nvPr/>
        </p:nvSpPr>
        <p:spPr>
          <a:xfrm>
            <a:off x="7256246" y="3055461"/>
            <a:ext cx="304801" cy="258476"/>
          </a:xfrm>
          <a:prstGeom prst="flowChartMerge">
            <a:avLst/>
          </a:prstGeom>
          <a:solidFill>
            <a:srgbClr val="A24A0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43" name="Conector recto 42">
            <a:extLst>
              <a:ext uri="{FF2B5EF4-FFF2-40B4-BE49-F238E27FC236}">
                <a16:creationId xmlns:a16="http://schemas.microsoft.com/office/drawing/2014/main" id="{81CF099B-F8AD-4FE1-8FBE-ED7EB870018D}"/>
              </a:ext>
            </a:extLst>
          </p:cNvPr>
          <p:cNvCxnSpPr/>
          <p:nvPr/>
        </p:nvCxnSpPr>
        <p:spPr>
          <a:xfrm flipH="1">
            <a:off x="6358419" y="3158100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ector recto 43">
            <a:extLst>
              <a:ext uri="{FF2B5EF4-FFF2-40B4-BE49-F238E27FC236}">
                <a16:creationId xmlns:a16="http://schemas.microsoft.com/office/drawing/2014/main" id="{E5C79259-31C1-4747-9352-83C70D0FBFCA}"/>
              </a:ext>
            </a:extLst>
          </p:cNvPr>
          <p:cNvCxnSpPr/>
          <p:nvPr/>
        </p:nvCxnSpPr>
        <p:spPr>
          <a:xfrm flipH="1">
            <a:off x="6385313" y="3251321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ector recto 44">
            <a:extLst>
              <a:ext uri="{FF2B5EF4-FFF2-40B4-BE49-F238E27FC236}">
                <a16:creationId xmlns:a16="http://schemas.microsoft.com/office/drawing/2014/main" id="{9DA79CFD-D1C6-4DEF-A8C8-A2263A08BCEB}"/>
              </a:ext>
            </a:extLst>
          </p:cNvPr>
          <p:cNvCxnSpPr/>
          <p:nvPr/>
        </p:nvCxnSpPr>
        <p:spPr>
          <a:xfrm flipH="1">
            <a:off x="6476321" y="3182679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ector recto 45">
            <a:extLst>
              <a:ext uri="{FF2B5EF4-FFF2-40B4-BE49-F238E27FC236}">
                <a16:creationId xmlns:a16="http://schemas.microsoft.com/office/drawing/2014/main" id="{99E65A82-EF1B-490B-80E8-FADA8B6991F5}"/>
              </a:ext>
            </a:extLst>
          </p:cNvPr>
          <p:cNvCxnSpPr/>
          <p:nvPr/>
        </p:nvCxnSpPr>
        <p:spPr>
          <a:xfrm flipH="1">
            <a:off x="6519785" y="3225086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ector recto 46">
            <a:extLst>
              <a:ext uri="{FF2B5EF4-FFF2-40B4-BE49-F238E27FC236}">
                <a16:creationId xmlns:a16="http://schemas.microsoft.com/office/drawing/2014/main" id="{4BE893AB-4863-4EF9-8699-CA9AE37B84C4}"/>
              </a:ext>
            </a:extLst>
          </p:cNvPr>
          <p:cNvCxnSpPr/>
          <p:nvPr/>
        </p:nvCxnSpPr>
        <p:spPr>
          <a:xfrm flipH="1">
            <a:off x="6573575" y="3234051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ector recto 47">
            <a:extLst>
              <a:ext uri="{FF2B5EF4-FFF2-40B4-BE49-F238E27FC236}">
                <a16:creationId xmlns:a16="http://schemas.microsoft.com/office/drawing/2014/main" id="{2772E75C-002E-4100-B06D-4668DEEE2A50}"/>
              </a:ext>
            </a:extLst>
          </p:cNvPr>
          <p:cNvCxnSpPr/>
          <p:nvPr/>
        </p:nvCxnSpPr>
        <p:spPr>
          <a:xfrm flipH="1">
            <a:off x="6627365" y="3234051"/>
            <a:ext cx="304800" cy="80458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ector recto 39">
            <a:extLst>
              <a:ext uri="{FF2B5EF4-FFF2-40B4-BE49-F238E27FC236}">
                <a16:creationId xmlns:a16="http://schemas.microsoft.com/office/drawing/2014/main" id="{23824C65-62CE-4C78-AC0C-96C452A0552D}"/>
              </a:ext>
            </a:extLst>
          </p:cNvPr>
          <p:cNvCxnSpPr>
            <a:cxnSpLocks/>
          </p:cNvCxnSpPr>
          <p:nvPr/>
        </p:nvCxnSpPr>
        <p:spPr>
          <a:xfrm>
            <a:off x="3340843" y="3489042"/>
            <a:ext cx="3568780" cy="0"/>
          </a:xfrm>
          <a:prstGeom prst="line">
            <a:avLst/>
          </a:prstGeom>
          <a:ln w="1778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49" name="CuadroTexto 48">
            <a:extLst>
              <a:ext uri="{FF2B5EF4-FFF2-40B4-BE49-F238E27FC236}">
                <a16:creationId xmlns:a16="http://schemas.microsoft.com/office/drawing/2014/main" id="{5A4185FA-E94E-4F4D-958A-79AEB6EC4EC6}"/>
              </a:ext>
            </a:extLst>
          </p:cNvPr>
          <p:cNvSpPr txBox="1"/>
          <p:nvPr/>
        </p:nvSpPr>
        <p:spPr>
          <a:xfrm>
            <a:off x="6808287" y="995150"/>
            <a:ext cx="225258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chemeClr val="accent5">
                    <a:lumMod val="75000"/>
                  </a:schemeClr>
                </a:solidFill>
                <a:latin typeface="Avenir Next LT Pro" panose="020B0504020202020204" pitchFamily="34" charset="0"/>
              </a:rPr>
              <a:t>Entre los siglos </a:t>
            </a:r>
          </a:p>
          <a:p>
            <a:r>
              <a:rPr lang="es-MX" b="1" dirty="0">
                <a:solidFill>
                  <a:schemeClr val="accent5">
                    <a:lumMod val="75000"/>
                  </a:schemeClr>
                </a:solidFill>
                <a:latin typeface="Avenir Next LT Pro" panose="020B0504020202020204" pitchFamily="34" charset="0"/>
              </a:rPr>
              <a:t>VI y X  E.C.</a:t>
            </a:r>
          </a:p>
          <a:p>
            <a:r>
              <a:rPr lang="es-MX" b="1" dirty="0">
                <a:latin typeface="Arial Nova Cond Light" panose="020B0306020202020204" pitchFamily="34" charset="0"/>
              </a:rPr>
              <a:t>En la Edad Media un grupo de escribas judíos llamados </a:t>
            </a:r>
            <a:r>
              <a:rPr lang="es-MX" b="1" dirty="0">
                <a:solidFill>
                  <a:srgbClr val="C00000"/>
                </a:solidFill>
                <a:latin typeface="Arial Nova Cond Light" panose="020B0306020202020204" pitchFamily="34" charset="0"/>
              </a:rPr>
              <a:t>masoretas </a:t>
            </a:r>
            <a:r>
              <a:rPr lang="es-MX" b="1" dirty="0">
                <a:latin typeface="Arial Nova Cond Light" panose="020B0306020202020204" pitchFamily="34" charset="0"/>
              </a:rPr>
              <a:t>continuaron con esa costumbre.</a:t>
            </a:r>
          </a:p>
        </p:txBody>
      </p:sp>
      <p:cxnSp>
        <p:nvCxnSpPr>
          <p:cNvPr id="50" name="Conector recto 49">
            <a:extLst>
              <a:ext uri="{FF2B5EF4-FFF2-40B4-BE49-F238E27FC236}">
                <a16:creationId xmlns:a16="http://schemas.microsoft.com/office/drawing/2014/main" id="{A32365CD-3F07-40C9-A869-C705DC3A8966}"/>
              </a:ext>
            </a:extLst>
          </p:cNvPr>
          <p:cNvCxnSpPr>
            <a:cxnSpLocks/>
          </p:cNvCxnSpPr>
          <p:nvPr/>
        </p:nvCxnSpPr>
        <p:spPr>
          <a:xfrm>
            <a:off x="7370624" y="3493664"/>
            <a:ext cx="2447632" cy="0"/>
          </a:xfrm>
          <a:prstGeom prst="line">
            <a:avLst/>
          </a:prstGeom>
          <a:ln w="1778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54" name="Diagrama de flujo: combinar 53">
            <a:extLst>
              <a:ext uri="{FF2B5EF4-FFF2-40B4-BE49-F238E27FC236}">
                <a16:creationId xmlns:a16="http://schemas.microsoft.com/office/drawing/2014/main" id="{C449FECE-8619-4692-B5D5-3BB4E3CCCB9E}"/>
              </a:ext>
            </a:extLst>
          </p:cNvPr>
          <p:cNvSpPr/>
          <p:nvPr/>
        </p:nvSpPr>
        <p:spPr>
          <a:xfrm rot="10800000">
            <a:off x="9547675" y="3954324"/>
            <a:ext cx="304801" cy="258476"/>
          </a:xfrm>
          <a:prstGeom prst="flowChartMerge">
            <a:avLst/>
          </a:prstGeom>
          <a:solidFill>
            <a:srgbClr val="A24A0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6" name="CuadroTexto 55">
            <a:extLst>
              <a:ext uri="{FF2B5EF4-FFF2-40B4-BE49-F238E27FC236}">
                <a16:creationId xmlns:a16="http://schemas.microsoft.com/office/drawing/2014/main" id="{FE924543-0AF8-4A44-9DCC-B5DE1097D231}"/>
              </a:ext>
            </a:extLst>
          </p:cNvPr>
          <p:cNvSpPr txBox="1"/>
          <p:nvPr/>
        </p:nvSpPr>
        <p:spPr>
          <a:xfrm>
            <a:off x="9254288" y="4265628"/>
            <a:ext cx="176333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chemeClr val="accent5">
                    <a:lumMod val="75000"/>
                  </a:schemeClr>
                </a:solidFill>
                <a:latin typeface="Avenir Next LT Pro" panose="020B0504020202020204" pitchFamily="34" charset="0"/>
              </a:rPr>
              <a:t>1008 E.C.</a:t>
            </a:r>
          </a:p>
          <a:p>
            <a:r>
              <a:rPr lang="es-MX" b="1" dirty="0">
                <a:solidFill>
                  <a:schemeClr val="accent5">
                    <a:lumMod val="75000"/>
                  </a:schemeClr>
                </a:solidFill>
                <a:latin typeface="Avenir Next LT Pro" panose="020B0504020202020204" pitchFamily="34" charset="0"/>
              </a:rPr>
              <a:t>1009 E.C.</a:t>
            </a:r>
          </a:p>
          <a:p>
            <a:r>
              <a:rPr lang="es-MX" b="1" dirty="0">
                <a:latin typeface="Arial Nova Cond Light" panose="020B0306020202020204" pitchFamily="34" charset="0"/>
              </a:rPr>
              <a:t>Se copia lo que se conoce hoy como el</a:t>
            </a:r>
            <a:r>
              <a:rPr lang="es-MX" b="1" dirty="0">
                <a:solidFill>
                  <a:schemeClr val="accent2">
                    <a:lumMod val="50000"/>
                  </a:schemeClr>
                </a:solidFill>
                <a:latin typeface="Arial Nova Cond Light" panose="020B0306020202020204" pitchFamily="34" charset="0"/>
              </a:rPr>
              <a:t> </a:t>
            </a:r>
            <a:r>
              <a:rPr lang="es-MX" b="1" dirty="0">
                <a:solidFill>
                  <a:srgbClr val="C00000"/>
                </a:solidFill>
                <a:latin typeface="Arial Nova Cond Light" panose="020B0306020202020204" pitchFamily="34" charset="0"/>
              </a:rPr>
              <a:t>Códice de Leningrado.</a:t>
            </a:r>
          </a:p>
        </p:txBody>
      </p:sp>
      <p:cxnSp>
        <p:nvCxnSpPr>
          <p:cNvPr id="58" name="Conector recto 57">
            <a:extLst>
              <a:ext uri="{FF2B5EF4-FFF2-40B4-BE49-F238E27FC236}">
                <a16:creationId xmlns:a16="http://schemas.microsoft.com/office/drawing/2014/main" id="{AB6C0516-3AEF-47C4-93C2-0631CF8575E3}"/>
              </a:ext>
            </a:extLst>
          </p:cNvPr>
          <p:cNvCxnSpPr>
            <a:cxnSpLocks/>
          </p:cNvCxnSpPr>
          <p:nvPr/>
        </p:nvCxnSpPr>
        <p:spPr>
          <a:xfrm>
            <a:off x="4636655" y="3816926"/>
            <a:ext cx="1748658" cy="0"/>
          </a:xfrm>
          <a:prstGeom prst="line">
            <a:avLst/>
          </a:prstGeom>
          <a:ln w="1778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8" name="Conector recto de flecha 27">
            <a:extLst>
              <a:ext uri="{FF2B5EF4-FFF2-40B4-BE49-F238E27FC236}">
                <a16:creationId xmlns:a16="http://schemas.microsoft.com/office/drawing/2014/main" id="{A785C68F-FC25-42CA-9557-321278EFF289}"/>
              </a:ext>
            </a:extLst>
          </p:cNvPr>
          <p:cNvCxnSpPr/>
          <p:nvPr/>
        </p:nvCxnSpPr>
        <p:spPr>
          <a:xfrm>
            <a:off x="257688" y="3659914"/>
            <a:ext cx="11611039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Diagrama de flujo: combinar 50">
            <a:extLst>
              <a:ext uri="{FF2B5EF4-FFF2-40B4-BE49-F238E27FC236}">
                <a16:creationId xmlns:a16="http://schemas.microsoft.com/office/drawing/2014/main" id="{A0BD09A6-63CB-4687-9AD7-EB6ADA56753F}"/>
              </a:ext>
            </a:extLst>
          </p:cNvPr>
          <p:cNvSpPr/>
          <p:nvPr/>
        </p:nvSpPr>
        <p:spPr>
          <a:xfrm>
            <a:off x="5741490" y="3046218"/>
            <a:ext cx="304801" cy="258476"/>
          </a:xfrm>
          <a:prstGeom prst="flowChartMerge">
            <a:avLst/>
          </a:prstGeom>
          <a:solidFill>
            <a:srgbClr val="A24A0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13657928-D4C2-499A-BADC-EEFC5D4E9FB0}"/>
              </a:ext>
            </a:extLst>
          </p:cNvPr>
          <p:cNvGrpSpPr/>
          <p:nvPr/>
        </p:nvGrpSpPr>
        <p:grpSpPr>
          <a:xfrm>
            <a:off x="4519305" y="3940462"/>
            <a:ext cx="3014313" cy="1801621"/>
            <a:chOff x="4519305" y="3940462"/>
            <a:chExt cx="3014313" cy="1801621"/>
          </a:xfrm>
        </p:grpSpPr>
        <p:sp>
          <p:nvSpPr>
            <p:cNvPr id="57" name="CuadroTexto 56">
              <a:extLst>
                <a:ext uri="{FF2B5EF4-FFF2-40B4-BE49-F238E27FC236}">
                  <a16:creationId xmlns:a16="http://schemas.microsoft.com/office/drawing/2014/main" id="{43188F3B-1BE6-49B8-995E-388737E7EAA6}"/>
                </a:ext>
              </a:extLst>
            </p:cNvPr>
            <p:cNvSpPr txBox="1"/>
            <p:nvPr/>
          </p:nvSpPr>
          <p:spPr>
            <a:xfrm>
              <a:off x="4519305" y="4264755"/>
              <a:ext cx="3014313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b="1" dirty="0">
                  <a:solidFill>
                    <a:schemeClr val="accent5">
                      <a:lumMod val="75000"/>
                    </a:schemeClr>
                  </a:solidFill>
                  <a:latin typeface="Avenir Next LT Pro" panose="020B0504020202020204" pitchFamily="34" charset="0"/>
                </a:rPr>
                <a:t>Entre 250 a.E.C. </a:t>
              </a:r>
            </a:p>
            <a:p>
              <a:r>
                <a:rPr lang="es-MX" b="1" dirty="0">
                  <a:solidFill>
                    <a:schemeClr val="accent5">
                      <a:lumMod val="75000"/>
                    </a:schemeClr>
                  </a:solidFill>
                  <a:latin typeface="Avenir Next LT Pro" panose="020B0504020202020204" pitchFamily="34" charset="0"/>
                </a:rPr>
                <a:t>y 70 E.C.</a:t>
              </a:r>
            </a:p>
            <a:p>
              <a:r>
                <a:rPr lang="es-MX" b="1" dirty="0">
                  <a:latin typeface="Arial Nova Cond Light" panose="020B0306020202020204" pitchFamily="34" charset="0"/>
                </a:rPr>
                <a:t>Se hacen las copias que se conocen hoy como los </a:t>
              </a:r>
            </a:p>
            <a:p>
              <a:r>
                <a:rPr lang="es-MX" b="1" dirty="0">
                  <a:solidFill>
                    <a:srgbClr val="C00000"/>
                  </a:solidFill>
                  <a:latin typeface="Arial Nova Cond Light" panose="020B0306020202020204" pitchFamily="34" charset="0"/>
                </a:rPr>
                <a:t>Rollos del Mar Muerto</a:t>
              </a:r>
              <a:r>
                <a:rPr lang="es-MX" b="1" dirty="0">
                  <a:latin typeface="Arial Nova Cond Light" panose="020B0306020202020204" pitchFamily="34" charset="0"/>
                </a:rPr>
                <a:t>.</a:t>
              </a:r>
            </a:p>
          </p:txBody>
        </p:sp>
        <p:sp>
          <p:nvSpPr>
            <p:cNvPr id="52" name="Diagrama de flujo: combinar 51">
              <a:extLst>
                <a:ext uri="{FF2B5EF4-FFF2-40B4-BE49-F238E27FC236}">
                  <a16:creationId xmlns:a16="http://schemas.microsoft.com/office/drawing/2014/main" id="{F376003F-F638-4EE8-AC6E-A44B3D426CFA}"/>
                </a:ext>
              </a:extLst>
            </p:cNvPr>
            <p:cNvSpPr/>
            <p:nvPr/>
          </p:nvSpPr>
          <p:spPr>
            <a:xfrm rot="10800000">
              <a:off x="4795566" y="3940462"/>
              <a:ext cx="304801" cy="258476"/>
            </a:xfrm>
            <a:prstGeom prst="flowChartMerge">
              <a:avLst/>
            </a:prstGeom>
            <a:solidFill>
              <a:srgbClr val="A24A0E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  <p:sp>
        <p:nvSpPr>
          <p:cNvPr id="3" name="Elipse 2">
            <a:extLst>
              <a:ext uri="{FF2B5EF4-FFF2-40B4-BE49-F238E27FC236}">
                <a16:creationId xmlns:a16="http://schemas.microsoft.com/office/drawing/2014/main" id="{3518F264-6436-4B49-93B4-BD34AFF50925}"/>
              </a:ext>
            </a:extLst>
          </p:cNvPr>
          <p:cNvSpPr/>
          <p:nvPr/>
        </p:nvSpPr>
        <p:spPr>
          <a:xfrm>
            <a:off x="5833582" y="3582568"/>
            <a:ext cx="131745" cy="133757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3" name="CuadroTexto 52">
            <a:extLst>
              <a:ext uri="{FF2B5EF4-FFF2-40B4-BE49-F238E27FC236}">
                <a16:creationId xmlns:a16="http://schemas.microsoft.com/office/drawing/2014/main" id="{359DC68C-B1D7-4BDE-A23A-6B5BAC5CB516}"/>
              </a:ext>
            </a:extLst>
          </p:cNvPr>
          <p:cNvSpPr txBox="1"/>
          <p:nvPr/>
        </p:nvSpPr>
        <p:spPr>
          <a:xfrm>
            <a:off x="2927508" y="1004148"/>
            <a:ext cx="226399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solidFill>
                  <a:schemeClr val="accent5">
                    <a:lumMod val="75000"/>
                  </a:schemeClr>
                </a:solidFill>
                <a:latin typeface="Avenir Next LT Pro" panose="020B0504020202020204" pitchFamily="34" charset="0"/>
              </a:rPr>
              <a:t>Después del </a:t>
            </a:r>
          </a:p>
          <a:p>
            <a:r>
              <a:rPr lang="es-MX" b="1" dirty="0">
                <a:solidFill>
                  <a:schemeClr val="accent5">
                    <a:lumMod val="75000"/>
                  </a:schemeClr>
                </a:solidFill>
                <a:latin typeface="Avenir Next LT Pro" panose="020B0504020202020204" pitchFamily="34" charset="0"/>
              </a:rPr>
              <a:t>537 a.E.C. hasta el siglo II E.C.</a:t>
            </a:r>
          </a:p>
          <a:p>
            <a:r>
              <a:rPr lang="es-MX" b="1" dirty="0">
                <a:latin typeface="Arial Nova Cond Light" panose="020B0306020202020204" pitchFamily="34" charset="0"/>
              </a:rPr>
              <a:t>Copistas, escribas o </a:t>
            </a:r>
            <a:r>
              <a:rPr lang="es-MX" b="1" dirty="0">
                <a:solidFill>
                  <a:srgbClr val="C00000"/>
                </a:solidFill>
                <a:latin typeface="Arial Nova Cond Light" panose="020B0306020202020204" pitchFamily="34" charset="0"/>
              </a:rPr>
              <a:t>soferim.</a:t>
            </a:r>
            <a:r>
              <a:rPr lang="es-MX" b="1" dirty="0">
                <a:latin typeface="Arial Nova Cond Light" panose="020B0306020202020204" pitchFamily="34" charset="0"/>
              </a:rPr>
              <a:t> Comenzando con Esdras.</a:t>
            </a:r>
          </a:p>
          <a:p>
            <a:r>
              <a:rPr lang="es-MX" b="1" dirty="0">
                <a:latin typeface="Arial Nova Cond Light" panose="020B0306020202020204" pitchFamily="34" charset="0"/>
              </a:rPr>
              <a:t>(Esdras 7:6)</a:t>
            </a:r>
          </a:p>
          <a:p>
            <a:endParaRPr lang="es-MX" b="1" dirty="0">
              <a:solidFill>
                <a:schemeClr val="accent5">
                  <a:lumMod val="75000"/>
                </a:schemeClr>
              </a:solidFill>
              <a:latin typeface="Avenir Next LT Pro" panose="020B0504020202020204" pitchFamily="34" charset="0"/>
            </a:endParaRPr>
          </a:p>
        </p:txBody>
      </p:sp>
      <p:grpSp>
        <p:nvGrpSpPr>
          <p:cNvPr id="17" name="Grupo 16">
            <a:extLst>
              <a:ext uri="{FF2B5EF4-FFF2-40B4-BE49-F238E27FC236}">
                <a16:creationId xmlns:a16="http://schemas.microsoft.com/office/drawing/2014/main" id="{C7C26D2C-2DB7-4F7F-A155-E50BF0C49E9F}"/>
              </a:ext>
            </a:extLst>
          </p:cNvPr>
          <p:cNvGrpSpPr/>
          <p:nvPr/>
        </p:nvGrpSpPr>
        <p:grpSpPr>
          <a:xfrm>
            <a:off x="10469147" y="1773985"/>
            <a:ext cx="1693785" cy="1553809"/>
            <a:chOff x="10469147" y="1773985"/>
            <a:chExt cx="1693785" cy="1553809"/>
          </a:xfrm>
        </p:grpSpPr>
        <p:sp>
          <p:nvSpPr>
            <p:cNvPr id="55" name="Diagrama de flujo: combinar 54">
              <a:extLst>
                <a:ext uri="{FF2B5EF4-FFF2-40B4-BE49-F238E27FC236}">
                  <a16:creationId xmlns:a16="http://schemas.microsoft.com/office/drawing/2014/main" id="{DA5BB07A-1A50-481A-959D-126AC256A7CB}"/>
                </a:ext>
              </a:extLst>
            </p:cNvPr>
            <p:cNvSpPr/>
            <p:nvPr/>
          </p:nvSpPr>
          <p:spPr>
            <a:xfrm>
              <a:off x="11389523" y="3069318"/>
              <a:ext cx="304801" cy="258476"/>
            </a:xfrm>
            <a:prstGeom prst="flowChartMerge">
              <a:avLst/>
            </a:prstGeom>
            <a:solidFill>
              <a:srgbClr val="A24A0E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59" name="CuadroTexto 58">
              <a:extLst>
                <a:ext uri="{FF2B5EF4-FFF2-40B4-BE49-F238E27FC236}">
                  <a16:creationId xmlns:a16="http://schemas.microsoft.com/office/drawing/2014/main" id="{E349CD27-AD4E-4A35-9A78-FBBCAE3A589D}"/>
                </a:ext>
              </a:extLst>
            </p:cNvPr>
            <p:cNvSpPr txBox="1"/>
            <p:nvPr/>
          </p:nvSpPr>
          <p:spPr>
            <a:xfrm>
              <a:off x="10469147" y="1773985"/>
              <a:ext cx="169378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b="1" dirty="0">
                  <a:solidFill>
                    <a:schemeClr val="accent5">
                      <a:lumMod val="75000"/>
                    </a:schemeClr>
                  </a:solidFill>
                  <a:latin typeface="Avenir Next LT Pro" panose="020B0504020202020204" pitchFamily="34" charset="0"/>
                </a:rPr>
                <a:t>1947 E.C.</a:t>
              </a:r>
            </a:p>
            <a:p>
              <a:r>
                <a:rPr lang="es-MX" b="1" dirty="0">
                  <a:latin typeface="Arial Nova Cond Light" panose="020B0306020202020204" pitchFamily="34" charset="0"/>
                </a:rPr>
                <a:t>Se descubren los llamados </a:t>
              </a:r>
              <a:r>
                <a:rPr lang="es-MX" b="1" dirty="0">
                  <a:solidFill>
                    <a:srgbClr val="C00000"/>
                  </a:solidFill>
                  <a:latin typeface="Arial Nova Cond Light" panose="020B0306020202020204" pitchFamily="34" charset="0"/>
                </a:rPr>
                <a:t>Rollos del Mar Muerto.</a:t>
              </a:r>
              <a:endParaRPr lang="es-MX" b="1" dirty="0">
                <a:latin typeface="Arial Nova Cond Light" panose="020B0306020202020204" pitchFamily="34" charset="0"/>
              </a:endParaRPr>
            </a:p>
          </p:txBody>
        </p:sp>
      </p:grpSp>
      <p:cxnSp>
        <p:nvCxnSpPr>
          <p:cNvPr id="60" name="Conector: curvado 59">
            <a:extLst>
              <a:ext uri="{FF2B5EF4-FFF2-40B4-BE49-F238E27FC236}">
                <a16:creationId xmlns:a16="http://schemas.microsoft.com/office/drawing/2014/main" id="{E29DB7AB-3A1E-4E94-9F63-4F3C4A3EB37E}"/>
              </a:ext>
            </a:extLst>
          </p:cNvPr>
          <p:cNvCxnSpPr>
            <a:cxnSpLocks/>
          </p:cNvCxnSpPr>
          <p:nvPr/>
        </p:nvCxnSpPr>
        <p:spPr>
          <a:xfrm rot="10800000" flipV="1">
            <a:off x="7056311" y="2894747"/>
            <a:ext cx="3487668" cy="2453480"/>
          </a:xfrm>
          <a:prstGeom prst="curvedConnector3">
            <a:avLst>
              <a:gd name="adj1" fmla="val 50000"/>
            </a:avLst>
          </a:prstGeom>
          <a:ln w="254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9707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469</TotalTime>
  <Words>926</Words>
  <Application>Microsoft Office PowerPoint</Application>
  <PresentationFormat>Panorámica</PresentationFormat>
  <Paragraphs>130</Paragraphs>
  <Slides>8</Slides>
  <Notes>8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5" baseType="lpstr">
      <vt:lpstr>Arial</vt:lpstr>
      <vt:lpstr>Arial Narrow</vt:lpstr>
      <vt:lpstr>Arial Nova Cond Light</vt:lpstr>
      <vt:lpstr>Avenir Next LT Pro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daniel alboresvidal</dc:creator>
  <cp:lastModifiedBy>daniel alboresvidal</cp:lastModifiedBy>
  <cp:revision>101</cp:revision>
  <dcterms:created xsi:type="dcterms:W3CDTF">2026-09-07T21:27:35Z</dcterms:created>
  <dcterms:modified xsi:type="dcterms:W3CDTF">2026-09-08T21:28:58Z</dcterms:modified>
</cp:coreProperties>
</file>